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g" ContentType="video/unknown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90"/>
  </p:notesMasterIdLst>
  <p:sldIdLst>
    <p:sldId id="430" r:id="rId4"/>
    <p:sldId id="438" r:id="rId5"/>
    <p:sldId id="437" r:id="rId6"/>
    <p:sldId id="373" r:id="rId7"/>
    <p:sldId id="258" r:id="rId8"/>
    <p:sldId id="259" r:id="rId9"/>
    <p:sldId id="260" r:id="rId10"/>
    <p:sldId id="355" r:id="rId11"/>
    <p:sldId id="357" r:id="rId12"/>
    <p:sldId id="358" r:id="rId13"/>
    <p:sldId id="359" r:id="rId14"/>
    <p:sldId id="360" r:id="rId15"/>
    <p:sldId id="336" r:id="rId16"/>
    <p:sldId id="267" r:id="rId17"/>
    <p:sldId id="268" r:id="rId18"/>
    <p:sldId id="269" r:id="rId19"/>
    <p:sldId id="378" r:id="rId20"/>
    <p:sldId id="366" r:id="rId21"/>
    <p:sldId id="440" r:id="rId22"/>
    <p:sldId id="441" r:id="rId23"/>
    <p:sldId id="446" r:id="rId24"/>
    <p:sldId id="449" r:id="rId25"/>
    <p:sldId id="450" r:id="rId26"/>
    <p:sldId id="451" r:id="rId27"/>
    <p:sldId id="453" r:id="rId28"/>
    <p:sldId id="454" r:id="rId29"/>
    <p:sldId id="383" r:id="rId30"/>
    <p:sldId id="405" r:id="rId31"/>
    <p:sldId id="388" r:id="rId32"/>
    <p:sldId id="390" r:id="rId33"/>
    <p:sldId id="389" r:id="rId34"/>
    <p:sldId id="386" r:id="rId35"/>
    <p:sldId id="400" r:id="rId36"/>
    <p:sldId id="403" r:id="rId37"/>
    <p:sldId id="402" r:id="rId38"/>
    <p:sldId id="401" r:id="rId39"/>
    <p:sldId id="404" r:id="rId40"/>
    <p:sldId id="409" r:id="rId41"/>
    <p:sldId id="410" r:id="rId42"/>
    <p:sldId id="412" r:id="rId43"/>
    <p:sldId id="411" r:id="rId44"/>
    <p:sldId id="462" r:id="rId45"/>
    <p:sldId id="414" r:id="rId46"/>
    <p:sldId id="416" r:id="rId47"/>
    <p:sldId id="419" r:id="rId48"/>
    <p:sldId id="418" r:id="rId49"/>
    <p:sldId id="417" r:id="rId50"/>
    <p:sldId id="422" r:id="rId51"/>
    <p:sldId id="423" r:id="rId52"/>
    <p:sldId id="421" r:id="rId53"/>
    <p:sldId id="424" r:id="rId54"/>
    <p:sldId id="276" r:id="rId55"/>
    <p:sldId id="368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459" r:id="rId66"/>
    <p:sldId id="460" r:id="rId67"/>
    <p:sldId id="461" r:id="rId68"/>
    <p:sldId id="287" r:id="rId69"/>
    <p:sldId id="288" r:id="rId70"/>
    <p:sldId id="289" r:id="rId71"/>
    <p:sldId id="311" r:id="rId72"/>
    <p:sldId id="333" r:id="rId73"/>
    <p:sldId id="320" r:id="rId74"/>
    <p:sldId id="293" r:id="rId75"/>
    <p:sldId id="294" r:id="rId76"/>
    <p:sldId id="298" r:id="rId77"/>
    <p:sldId id="307" r:id="rId78"/>
    <p:sldId id="463" r:id="rId79"/>
    <p:sldId id="468" r:id="rId80"/>
    <p:sldId id="304" r:id="rId81"/>
    <p:sldId id="305" r:id="rId82"/>
    <p:sldId id="469" r:id="rId83"/>
    <p:sldId id="470" r:id="rId84"/>
    <p:sldId id="471" r:id="rId85"/>
    <p:sldId id="476" r:id="rId86"/>
    <p:sldId id="472" r:id="rId87"/>
    <p:sldId id="473" r:id="rId88"/>
    <p:sldId id="475" r:id="rId8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E800"/>
    <a:srgbClr val="FF8800"/>
    <a:srgbClr val="16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6" autoAdjust="0"/>
    <p:restoredTop sz="83382" autoAdjust="0"/>
  </p:normalViewPr>
  <p:slideViewPr>
    <p:cSldViewPr snapToGrid="0">
      <p:cViewPr>
        <p:scale>
          <a:sx n="135" d="100"/>
          <a:sy n="135" d="100"/>
        </p:scale>
        <p:origin x="-12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notesMaster" Target="notesMasters/notes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0627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</a:t>
            </a:r>
            <a:r>
              <a:rPr lang="nl-NL" dirty="0" err="1" smtClean="0"/>
              <a:t>left</a:t>
            </a:r>
            <a:r>
              <a:rPr lang="nl-NL" dirty="0" smtClean="0"/>
              <a:t> p(</a:t>
            </a:r>
            <a:r>
              <a:rPr lang="nl-NL" dirty="0" err="1" smtClean="0"/>
              <a:t>x_t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z_1 \</a:t>
            </a:r>
            <a:r>
              <a:rPr lang="nl-NL" dirty="0" err="1" smtClean="0"/>
              <a:t>ldots</a:t>
            </a:r>
            <a:r>
              <a:rPr lang="nl-NL" dirty="0" smtClean="0"/>
              <a:t> </a:t>
            </a:r>
            <a:r>
              <a:rPr lang="nl-NL" dirty="0" err="1" smtClean="0"/>
              <a:t>z_t</a:t>
            </a:r>
            <a:r>
              <a:rPr lang="nl-NL" dirty="0" smtClean="0"/>
              <a:t>) = \</a:t>
            </a:r>
            <a:r>
              <a:rPr lang="nl-NL" dirty="0" err="1" smtClean="0"/>
              <a:t>eta</a:t>
            </a:r>
            <a:r>
              <a:rPr lang="nl-NL" dirty="0" smtClean="0"/>
              <a:t> \, 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</a:t>
            </a:r>
            <a:r>
              <a:rPr lang="nl-NL" dirty="0" err="1" smtClean="0"/>
              <a:t>x_t</a:t>
            </a:r>
            <a:r>
              <a:rPr lang="nl-NL" dirty="0" smtClean="0"/>
              <a:t>, </a:t>
            </a:r>
            <a:r>
              <a:rPr lang="nl-NL" dirty="0" err="1" smtClean="0"/>
              <a:t>z</a:t>
            </a:r>
            <a:r>
              <a:rPr lang="nl-NL" dirty="0" smtClean="0"/>
              <a:t>_{t-1}) p(</a:t>
            </a:r>
            <a:r>
              <a:rPr lang="nl-NL" dirty="0" err="1" smtClean="0"/>
              <a:t>x_t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z_1 \</a:t>
            </a:r>
            <a:r>
              <a:rPr lang="nl-NL" dirty="0" err="1" smtClean="0"/>
              <a:t>ldots</a:t>
            </a:r>
            <a:r>
              <a:rPr lang="nl-NL" dirty="0" smtClean="0"/>
              <a:t> </a:t>
            </a:r>
            <a:r>
              <a:rPr lang="nl-NL" dirty="0" err="1" smtClean="0"/>
              <a:t>z</a:t>
            </a:r>
            <a:r>
              <a:rPr lang="nl-NL" dirty="0" smtClean="0"/>
              <a:t>_{t-1})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2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videos - cars converging onto a lane, bikes swerving into traffic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</a:t>
            </a:r>
            <a:r>
              <a:rPr lang="nl-NL" dirty="0" err="1" smtClean="0"/>
              <a:t>left</a:t>
            </a:r>
            <a:r>
              <a:rPr lang="nl-NL" dirty="0" smtClean="0"/>
              <a:t> p(</a:t>
            </a:r>
            <a:r>
              <a:rPr lang="nl-NL" dirty="0" err="1" smtClean="0"/>
              <a:t>x_t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z_1 \</a:t>
            </a:r>
            <a:r>
              <a:rPr lang="nl-NL" dirty="0" err="1" smtClean="0"/>
              <a:t>ldots</a:t>
            </a:r>
            <a:r>
              <a:rPr lang="nl-NL" dirty="0" smtClean="0"/>
              <a:t> </a:t>
            </a:r>
            <a:r>
              <a:rPr lang="nl-NL" dirty="0" err="1" smtClean="0"/>
              <a:t>z_t</a:t>
            </a:r>
            <a:r>
              <a:rPr lang="nl-NL" dirty="0" smtClean="0"/>
              <a:t>) = \</a:t>
            </a:r>
            <a:r>
              <a:rPr lang="nl-NL" dirty="0" err="1" smtClean="0"/>
              <a:t>eta</a:t>
            </a:r>
            <a:r>
              <a:rPr lang="nl-NL" dirty="0" smtClean="0"/>
              <a:t> \, 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</a:t>
            </a:r>
            <a:r>
              <a:rPr lang="nl-NL" dirty="0" err="1" smtClean="0"/>
              <a:t>x_t</a:t>
            </a:r>
            <a:r>
              <a:rPr lang="nl-NL" dirty="0" smtClean="0"/>
              <a:t>, </a:t>
            </a:r>
            <a:r>
              <a:rPr lang="nl-NL" dirty="0" err="1" smtClean="0"/>
              <a:t>z</a:t>
            </a:r>
            <a:r>
              <a:rPr lang="nl-NL" dirty="0" smtClean="0"/>
              <a:t>_{t-1}) p(</a:t>
            </a:r>
            <a:r>
              <a:rPr lang="nl-NL" dirty="0" err="1" smtClean="0"/>
              <a:t>x_t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z_1 \</a:t>
            </a:r>
            <a:r>
              <a:rPr lang="nl-NL" dirty="0" err="1" smtClean="0"/>
              <a:t>ldots</a:t>
            </a:r>
            <a:r>
              <a:rPr lang="nl-NL" dirty="0" smtClean="0"/>
              <a:t> </a:t>
            </a:r>
            <a:r>
              <a:rPr lang="nl-NL" dirty="0" err="1" smtClean="0"/>
              <a:t>z</a:t>
            </a:r>
            <a:r>
              <a:rPr lang="nl-NL" dirty="0" smtClean="0"/>
              <a:t>_{t-1})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33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37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dirty="0" err="1" smtClean="0"/>
              <a:t>z_t</a:t>
            </a:r>
            <a:r>
              <a:rPr lang="en-US" dirty="0" smtClean="0"/>
              <a:t> \mid </a:t>
            </a:r>
            <a:r>
              <a:rPr lang="en-US" dirty="0" err="1" smtClean="0"/>
              <a:t>x_t</a:t>
            </a:r>
            <a:r>
              <a:rPr lang="en-US" dirty="0" smtClean="0"/>
              <a:t>, z_{t-1}) =</a:t>
            </a:r>
          </a:p>
          <a:p>
            <a:r>
              <a:rPr lang="en-US" dirty="0" smtClean="0"/>
              <a:t>\eta\prod_{</a:t>
            </a:r>
            <a:r>
              <a:rPr lang="en-US" dirty="0" err="1" smtClean="0"/>
              <a:t>z_i</a:t>
            </a:r>
            <a:r>
              <a:rPr lang="en-US" dirty="0" smtClean="0"/>
              <a:t> \in </a:t>
            </a:r>
            <a:r>
              <a:rPr lang="en-US" dirty="0" err="1" smtClean="0"/>
              <a:t>z_t</a:t>
            </a:r>
            <a:r>
              <a:rPr lang="en-US" dirty="0" smtClean="0"/>
              <a:t>}</a:t>
            </a:r>
            <a:r>
              <a:rPr lang="en-US" dirty="0" err="1" smtClean="0"/>
              <a:t>p_s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</a:t>
            </a:r>
            <a:r>
              <a:rPr lang="en-US" dirty="0" err="1" smtClean="0"/>
              <a:t>p_c</a:t>
            </a:r>
            <a:r>
              <a:rPr lang="en-US" dirty="0" smtClean="0"/>
              <a:t>(</a:t>
            </a:r>
            <a:r>
              <a:rPr lang="en-US" dirty="0" err="1" smtClean="0"/>
              <a:t>z_i</a:t>
            </a:r>
            <a:r>
              <a:rPr lang="en-US" dirty="0" smtClean="0"/>
              <a:t> \mid \bar{z}_j))</a:t>
            </a:r>
          </a:p>
          <a:p>
            <a:r>
              <a:rPr lang="nl-NL" dirty="0" smtClean="0"/>
              <a:t>\</a:t>
            </a:r>
            <a:r>
              <a:rPr lang="nl-NL" dirty="0" err="1" smtClean="0"/>
              <a:t>eta</a:t>
            </a:r>
            <a:r>
              <a:rPr lang="nl-NL" dirty="0" smtClean="0"/>
              <a:t> (\</a:t>
            </a:r>
            <a:r>
              <a:rPr lang="nl-NL" dirty="0" err="1" smtClean="0"/>
              <a:t>prod</a:t>
            </a:r>
            <a:r>
              <a:rPr lang="nl-NL" dirty="0" smtClean="0"/>
              <a:t>_{</a:t>
            </a:r>
            <a:r>
              <a:rPr lang="nl-NL" dirty="0" err="1" smtClean="0"/>
              <a:t>z_i</a:t>
            </a:r>
            <a:r>
              <a:rPr lang="nl-NL" dirty="0" smtClean="0"/>
              <a:t> \in </a:t>
            </a:r>
            <a:r>
              <a:rPr lang="nl-NL" dirty="0" err="1" smtClean="0"/>
              <a:t>z_t</a:t>
            </a:r>
            <a:r>
              <a:rPr lang="nl-NL" dirty="0" smtClean="0"/>
              <a:t>} \</a:t>
            </a:r>
            <a:r>
              <a:rPr lang="nl-NL" dirty="0" err="1" smtClean="0"/>
              <a:t>exp</a:t>
            </a:r>
            <a:r>
              <a:rPr lang="nl-NL" dirty="0" smtClean="0"/>
              <a:t> (-\</a:t>
            </a:r>
            <a:r>
              <a:rPr lang="nl-NL" dirty="0" err="1" smtClean="0"/>
              <a:t>frac</a:t>
            </a:r>
            <a:r>
              <a:rPr lang="nl-NL" dirty="0" smtClean="0"/>
              <a:t>{1}{2}(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}_j)^T \Sigma^{-1} (</a:t>
            </a:r>
            <a:r>
              <a:rPr lang="nl-NL" dirty="0" err="1" smtClean="0"/>
              <a:t>z_i</a:t>
            </a:r>
            <a:r>
              <a:rPr lang="nl-NL" dirty="0" smtClean="0"/>
              <a:t> - \bar{</a:t>
            </a:r>
            <a:r>
              <a:rPr lang="nl-NL" dirty="0" err="1" smtClean="0"/>
              <a:t>z</a:t>
            </a:r>
            <a:r>
              <a:rPr lang="nl-NL" dirty="0" smtClean="0"/>
              <a:t>}_j))+k)</a:t>
            </a:r>
          </a:p>
          <a:p>
            <a:r>
              <a:rPr lang="nl-NL" dirty="0" smtClean="0"/>
              <a:t>p(C)p(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j,V,C</a:t>
            </a:r>
            <a:r>
              <a:rPr lang="nl-NL" dirty="0" smtClean="0"/>
              <a:t>) +P(\neg C)p(</a:t>
            </a:r>
            <a:r>
              <a:rPr lang="nl-NL" dirty="0" err="1" smtClean="0"/>
              <a:t>z_t</a:t>
            </a:r>
            <a:r>
              <a:rPr lang="nl-NL" dirty="0" smtClean="0"/>
              <a:t> \</a:t>
            </a:r>
            <a:r>
              <a:rPr lang="nl-NL" dirty="0" err="1" smtClean="0"/>
              <a:t>mid</a:t>
            </a:r>
            <a:r>
              <a:rPr lang="nl-NL" dirty="0" smtClean="0"/>
              <a:t> \bar{</a:t>
            </a:r>
            <a:r>
              <a:rPr lang="nl-NL" dirty="0" err="1" smtClean="0"/>
              <a:t>z</a:t>
            </a:r>
            <a:r>
              <a:rPr lang="nl-NL" dirty="0" smtClean="0"/>
              <a:t>}_</a:t>
            </a:r>
            <a:r>
              <a:rPr lang="nl-NL" dirty="0" err="1" smtClean="0"/>
              <a:t>j,V</a:t>
            </a:r>
            <a:r>
              <a:rPr lang="nl-NL" dirty="0" smtClean="0"/>
              <a:t>,\neg C)</a:t>
            </a:r>
          </a:p>
          <a:p>
            <a:r>
              <a:rPr lang="nl-NL" dirty="0" smtClean="0"/>
              <a:t>1-p_c \</a:t>
            </a:r>
            <a:r>
              <a:rPr lang="nl-NL" dirty="0" err="1" smtClean="0"/>
              <a:t>exp</a:t>
            </a:r>
            <a:r>
              <a:rPr lang="nl-NL" dirty="0" smtClean="0"/>
              <a:t>(\</a:t>
            </a:r>
            <a:r>
              <a:rPr lang="nl-NL" dirty="0" err="1" smtClean="0"/>
              <a:t>frac</a:t>
            </a:r>
            <a:r>
              <a:rPr lang="nl-NL" dirty="0" smtClean="0"/>
              <a:t>{-r^2}{2\sigma_c^2})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85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Shape 8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Shape 10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Shape 1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figures and illustrations for these points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figures and illustrations for these points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676" y="4690070"/>
            <a:ext cx="1905000" cy="339328"/>
          </a:xfrm>
          <a:prstGeom prst="rect">
            <a:avLst/>
          </a:prstGeom>
          <a:ln/>
        </p:spPr>
        <p:txBody>
          <a:bodyPr lIns="17858" tIns="8929" rIns="17858" bIns="89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324" y="4690070"/>
            <a:ext cx="2899352" cy="339328"/>
          </a:xfrm>
          <a:prstGeom prst="rect">
            <a:avLst/>
          </a:prstGeom>
          <a:ln/>
        </p:spPr>
        <p:txBody>
          <a:bodyPr lIns="17858" tIns="8929" rIns="17858" bIns="892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324" y="4690070"/>
            <a:ext cx="1905000" cy="339328"/>
          </a:xfrm>
          <a:prstGeom prst="rect">
            <a:avLst/>
          </a:prstGeom>
          <a:ln/>
        </p:spPr>
        <p:txBody>
          <a:bodyPr lIns="17858" tIns="8929" rIns="17858" bIns="8929"/>
          <a:lstStyle>
            <a:lvl1pPr>
              <a:defRPr/>
            </a:lvl1pPr>
          </a:lstStyle>
          <a:p>
            <a:pPr>
              <a:defRPr/>
            </a:pPr>
            <a:fld id="{9806CF03-4F1F-BC47-8D79-4F312CF55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9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75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g"/><Relationship Id="rId20" Type="http://schemas.openxmlformats.org/officeDocument/2006/relationships/image" Target="../media/image13.png"/><Relationship Id="rId21" Type="http://schemas.openxmlformats.org/officeDocument/2006/relationships/slide" Target="slide10.xml"/><Relationship Id="rId22" Type="http://schemas.openxmlformats.org/officeDocument/2006/relationships/image" Target="../media/image14.png"/><Relationship Id="rId23" Type="http://schemas.openxmlformats.org/officeDocument/2006/relationships/image" Target="../media/image15.emf"/><Relationship Id="rId10" Type="http://schemas.openxmlformats.org/officeDocument/2006/relationships/image" Target="../media/image4.jpg"/><Relationship Id="rId11" Type="http://schemas.openxmlformats.org/officeDocument/2006/relationships/image" Target="../media/image5.jp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gif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slide" Target="slide54.xml"/><Relationship Id="rId1" Type="http://schemas.microsoft.com/office/2007/relationships/media" Target="../media/media1.mpg"/><Relationship Id="rId2" Type="http://schemas.openxmlformats.org/officeDocument/2006/relationships/video" Target="../media/media1.mp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.xml"/><Relationship Id="rId5" Type="http://schemas.openxmlformats.org/officeDocument/2006/relationships/slide" Target="slide28.xml"/><Relationship Id="rId6" Type="http://schemas.openxmlformats.org/officeDocument/2006/relationships/slide" Target="slide18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" Type="http://schemas.microsoft.com/office/2007/relationships/media" Target="../media/media1.mpg"/><Relationship Id="rId2" Type="http://schemas.openxmlformats.org/officeDocument/2006/relationships/video" Target="../media/media1.mpg"/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slide" Target="slide10.xml"/><Relationship Id="rId1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g"/><Relationship Id="rId20" Type="http://schemas.openxmlformats.org/officeDocument/2006/relationships/image" Target="../media/image15.emf"/><Relationship Id="rId21" Type="http://schemas.openxmlformats.org/officeDocument/2006/relationships/image" Target="../media/image13.png"/><Relationship Id="rId10" Type="http://schemas.openxmlformats.org/officeDocument/2006/relationships/image" Target="../media/image5.jp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gif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slide" Target="slide10.xml"/><Relationship Id="rId19" Type="http://schemas.openxmlformats.org/officeDocument/2006/relationships/image" Target="../media/image14.png"/><Relationship Id="rId1" Type="http://schemas.microsoft.com/office/2007/relationships/media" Target="../media/media1.mpg"/><Relationship Id="rId2" Type="http://schemas.openxmlformats.org/officeDocument/2006/relationships/video" Target="../media/media1.mpg"/><Relationship Id="rId3" Type="http://schemas.openxmlformats.org/officeDocument/2006/relationships/slideLayout" Target="../slideLayouts/slideLayout10.xml"/><Relationship Id="rId4" Type="http://schemas.openxmlformats.org/officeDocument/2006/relationships/slide" Target="slide28.xml"/><Relationship Id="rId5" Type="http://schemas.openxmlformats.org/officeDocument/2006/relationships/slide" Target="slide18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6.jpg"/><Relationship Id="rId5" Type="http://schemas.openxmlformats.org/officeDocument/2006/relationships/image" Target="../media/image4.jpg"/><Relationship Id="rId6" Type="http://schemas.openxmlformats.org/officeDocument/2006/relationships/image" Target="../media/image17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0.jp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0.jp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0.jpg"/><Relationship Id="rId8" Type="http://schemas.openxmlformats.org/officeDocument/2006/relationships/image" Target="../media/image37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6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1" Type="http://schemas.microsoft.com/office/2007/relationships/media" Target="../media/media2.mpg"/><Relationship Id="rId2" Type="http://schemas.openxmlformats.org/officeDocument/2006/relationships/video" Target="../media/media2.m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hlinkClick r:id="rId5" action="ppaction://hlinksldjump"/>
          </p:cNvPr>
          <p:cNvSpPr/>
          <p:nvPr/>
        </p:nvSpPr>
        <p:spPr>
          <a:xfrm>
            <a:off x="65742" y="3434975"/>
            <a:ext cx="3183963" cy="1637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74706" y="1987176"/>
            <a:ext cx="3219823" cy="148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U_BlockStree_2col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732"/>
            <a:ext cx="784026" cy="10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USig_ColorPos_WrdmrkStac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4" y="-81643"/>
            <a:ext cx="1945253" cy="10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12120" y="898073"/>
            <a:ext cx="3971085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99"/>
                </a:solidFill>
                <a:latin typeface="Calibri" charset="0"/>
                <a:cs typeface="Calibri" charset="0"/>
              </a:rPr>
              <a:t>Goal: </a:t>
            </a: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Fast and Robust Velocity Estimation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Shape 123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55971" y="1241430"/>
            <a:ext cx="1004483" cy="668861"/>
          </a:xfrm>
          <a:prstGeom prst="rect">
            <a:avLst/>
          </a:prstGeom>
        </p:spPr>
      </p:pic>
      <p:pic>
        <p:nvPicPr>
          <p:cNvPr id="11" name="Shape 126"/>
          <p:cNvPicPr preferRelativeResize="0"/>
          <p:nvPr/>
        </p:nvPicPr>
        <p:blipFill rotWithShape="1">
          <a:blip r:embed="rId10"/>
          <a:srcRect b="5882"/>
          <a:stretch/>
        </p:blipFill>
        <p:spPr>
          <a:xfrm>
            <a:off x="1384607" y="1159471"/>
            <a:ext cx="637421" cy="799957"/>
          </a:xfrm>
          <a:prstGeom prst="rect">
            <a:avLst/>
          </a:prstGeom>
        </p:spPr>
      </p:pic>
      <p:pic>
        <p:nvPicPr>
          <p:cNvPr id="13" name="Shape 128"/>
          <p:cNvPicPr preferRelativeResize="0"/>
          <p:nvPr/>
        </p:nvPicPr>
        <p:blipFill rotWithShape="1">
          <a:blip r:embed="rId11"/>
          <a:srcRect l="27829" b="4607"/>
          <a:stretch/>
        </p:blipFill>
        <p:spPr>
          <a:xfrm>
            <a:off x="2229721" y="1177612"/>
            <a:ext cx="908875" cy="799957"/>
          </a:xfrm>
          <a:prstGeom prst="rect">
            <a:avLst/>
          </a:prstGeom>
        </p:spPr>
      </p:pic>
      <p:sp>
        <p:nvSpPr>
          <p:cNvPr id="110" name="Shape 326"/>
          <p:cNvSpPr/>
          <p:nvPr/>
        </p:nvSpPr>
        <p:spPr>
          <a:xfrm>
            <a:off x="298447" y="2751325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328"/>
          <p:cNvSpPr/>
          <p:nvPr/>
        </p:nvSpPr>
        <p:spPr>
          <a:xfrm>
            <a:off x="893900" y="327071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332"/>
          <p:cNvSpPr/>
          <p:nvPr/>
        </p:nvSpPr>
        <p:spPr>
          <a:xfrm>
            <a:off x="893900" y="3331410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334"/>
          <p:cNvSpPr/>
          <p:nvPr/>
        </p:nvSpPr>
        <p:spPr>
          <a:xfrm>
            <a:off x="298447" y="2761360"/>
            <a:ext cx="1360354" cy="12851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335"/>
          <p:cNvSpPr/>
          <p:nvPr/>
        </p:nvSpPr>
        <p:spPr>
          <a:xfrm>
            <a:off x="1902453" y="2758505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336"/>
          <p:cNvPicPr preferRelativeResize="0"/>
          <p:nvPr/>
        </p:nvPicPr>
        <p:blipFill rotWithShape="1">
          <a:blip r:embed="rId12"/>
          <a:srcRect b="9779"/>
          <a:stretch/>
        </p:blipFill>
        <p:spPr>
          <a:xfrm>
            <a:off x="1880272" y="2767649"/>
            <a:ext cx="1293459" cy="593823"/>
          </a:xfrm>
          <a:prstGeom prst="rect">
            <a:avLst/>
          </a:prstGeom>
        </p:spPr>
      </p:pic>
      <p:sp>
        <p:nvSpPr>
          <p:cNvPr id="116" name="Shape 337"/>
          <p:cNvSpPr/>
          <p:nvPr/>
        </p:nvSpPr>
        <p:spPr>
          <a:xfrm>
            <a:off x="2470690" y="3268825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338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937544" y="2827265"/>
            <a:ext cx="1058252" cy="487516"/>
          </a:xfrm>
          <a:prstGeom prst="rect">
            <a:avLst/>
          </a:prstGeom>
        </p:spPr>
      </p:pic>
      <p:pic>
        <p:nvPicPr>
          <p:cNvPr id="118" name="Shape 339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2094377" y="2815586"/>
            <a:ext cx="1042638" cy="485195"/>
          </a:xfrm>
          <a:prstGeom prst="rect">
            <a:avLst/>
          </a:prstGeom>
        </p:spPr>
      </p:pic>
      <p:pic>
        <p:nvPicPr>
          <p:cNvPr id="119" name="Shape 340">
            <a:hlinkClick r:id="rId6" action="ppaction://hlinksldjump"/>
          </p:cNvPr>
          <p:cNvPicPr preferRelativeResize="0"/>
          <p:nvPr/>
        </p:nvPicPr>
        <p:blipFill rotWithShape="1">
          <a:blip r:embed="rId12"/>
          <a:srcRect b="16874"/>
          <a:stretch/>
        </p:blipFill>
        <p:spPr>
          <a:xfrm>
            <a:off x="1880272" y="2828341"/>
            <a:ext cx="1293459" cy="547135"/>
          </a:xfrm>
          <a:prstGeom prst="rect">
            <a:avLst/>
          </a:prstGeom>
        </p:spPr>
      </p:pic>
      <p:sp>
        <p:nvSpPr>
          <p:cNvPr id="120" name="Shape 341"/>
          <p:cNvSpPr/>
          <p:nvPr/>
        </p:nvSpPr>
        <p:spPr>
          <a:xfrm>
            <a:off x="2470690" y="3329519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342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937544" y="2887958"/>
            <a:ext cx="1058252" cy="487516"/>
          </a:xfrm>
          <a:prstGeom prst="rect">
            <a:avLst/>
          </a:prstGeom>
        </p:spPr>
      </p:pic>
      <p:sp>
        <p:nvSpPr>
          <p:cNvPr id="122" name="Shape 344"/>
          <p:cNvSpPr/>
          <p:nvPr/>
        </p:nvSpPr>
        <p:spPr>
          <a:xfrm>
            <a:off x="2475103" y="2691083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345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941958" y="2249523"/>
            <a:ext cx="1058252" cy="487516"/>
          </a:xfrm>
          <a:prstGeom prst="rect">
            <a:avLst/>
          </a:prstGeom>
        </p:spPr>
      </p:pic>
      <p:pic>
        <p:nvPicPr>
          <p:cNvPr id="124" name="Shape 346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2098791" y="2237844"/>
            <a:ext cx="1042638" cy="485195"/>
          </a:xfrm>
          <a:prstGeom prst="rect">
            <a:avLst/>
          </a:prstGeom>
        </p:spPr>
      </p:pic>
      <p:pic>
        <p:nvPicPr>
          <p:cNvPr id="125" name="Shape 347">
            <a:hlinkClick r:id="rId6" action="ppaction://hlinksldjump"/>
          </p:cNvPr>
          <p:cNvPicPr preferRelativeResize="0"/>
          <p:nvPr/>
        </p:nvPicPr>
        <p:blipFill rotWithShape="1">
          <a:blip r:embed="rId12"/>
          <a:srcRect b="16874"/>
          <a:stretch/>
        </p:blipFill>
        <p:spPr>
          <a:xfrm>
            <a:off x="1879175" y="2250599"/>
            <a:ext cx="1293459" cy="547135"/>
          </a:xfrm>
          <a:prstGeom prst="rect">
            <a:avLst/>
          </a:prstGeom>
        </p:spPr>
      </p:pic>
      <p:sp>
        <p:nvSpPr>
          <p:cNvPr id="126" name="Shape 348"/>
          <p:cNvSpPr/>
          <p:nvPr/>
        </p:nvSpPr>
        <p:spPr>
          <a:xfrm>
            <a:off x="2475103" y="275177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349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1941958" y="2310216"/>
            <a:ext cx="1058252" cy="487516"/>
          </a:xfrm>
          <a:prstGeom prst="rect">
            <a:avLst/>
          </a:prstGeom>
        </p:spPr>
      </p:pic>
      <p:pic>
        <p:nvPicPr>
          <p:cNvPr id="128" name="Shape 350"/>
          <p:cNvPicPr preferRelativeResize="0"/>
          <p:nvPr/>
        </p:nvPicPr>
        <p:blipFill rotWithShape="1">
          <a:blip r:embed="rId12"/>
          <a:srcRect t="9217" b="9784"/>
          <a:stretch/>
        </p:blipFill>
        <p:spPr>
          <a:xfrm>
            <a:off x="303482" y="2250599"/>
            <a:ext cx="1293459" cy="533131"/>
          </a:xfrm>
          <a:prstGeom prst="rect">
            <a:avLst/>
          </a:prstGeom>
        </p:spPr>
      </p:pic>
      <p:sp>
        <p:nvSpPr>
          <p:cNvPr id="129" name="Shape 351"/>
          <p:cNvSpPr/>
          <p:nvPr/>
        </p:nvSpPr>
        <p:spPr>
          <a:xfrm>
            <a:off x="893900" y="2691083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352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60754" y="2249523"/>
            <a:ext cx="1058252" cy="487516"/>
          </a:xfrm>
          <a:prstGeom prst="rect">
            <a:avLst/>
          </a:prstGeom>
        </p:spPr>
      </p:pic>
      <p:pic>
        <p:nvPicPr>
          <p:cNvPr id="131" name="Shape 353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17587" y="2237844"/>
            <a:ext cx="1042638" cy="485195"/>
          </a:xfrm>
          <a:prstGeom prst="rect">
            <a:avLst/>
          </a:prstGeom>
        </p:spPr>
      </p:pic>
      <p:pic>
        <p:nvPicPr>
          <p:cNvPr id="132" name="Shape 354">
            <a:hlinkClick r:id="rId6" action="ppaction://hlinksldjump"/>
          </p:cNvPr>
          <p:cNvPicPr preferRelativeResize="0"/>
          <p:nvPr/>
        </p:nvPicPr>
        <p:blipFill rotWithShape="1">
          <a:blip r:embed="rId12"/>
          <a:srcRect b="16874"/>
          <a:stretch/>
        </p:blipFill>
        <p:spPr>
          <a:xfrm>
            <a:off x="303482" y="2250599"/>
            <a:ext cx="1293459" cy="547135"/>
          </a:xfrm>
          <a:prstGeom prst="rect">
            <a:avLst/>
          </a:prstGeom>
        </p:spPr>
      </p:pic>
      <p:sp>
        <p:nvSpPr>
          <p:cNvPr id="133" name="Shape 355"/>
          <p:cNvSpPr/>
          <p:nvPr/>
        </p:nvSpPr>
        <p:spPr>
          <a:xfrm>
            <a:off x="893900" y="275177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35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360754" y="2310216"/>
            <a:ext cx="1058252" cy="487516"/>
          </a:xfrm>
          <a:prstGeom prst="rect">
            <a:avLst/>
          </a:prstGeom>
        </p:spPr>
      </p:pic>
      <p:sp>
        <p:nvSpPr>
          <p:cNvPr id="135" name="Shape 357"/>
          <p:cNvSpPr/>
          <p:nvPr/>
        </p:nvSpPr>
        <p:spPr>
          <a:xfrm>
            <a:off x="298447" y="2232366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358"/>
          <p:cNvSpPr/>
          <p:nvPr/>
        </p:nvSpPr>
        <p:spPr>
          <a:xfrm>
            <a:off x="1879650" y="2181727"/>
            <a:ext cx="1360354" cy="12851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Picture 137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54" y="2321377"/>
            <a:ext cx="643609" cy="487831"/>
          </a:xfrm>
          <a:prstGeom prst="rect">
            <a:avLst/>
          </a:prstGeom>
        </p:spPr>
      </p:pic>
      <p:pic>
        <p:nvPicPr>
          <p:cNvPr id="139" name="Picture 138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83" y="2879666"/>
            <a:ext cx="643609" cy="487831"/>
          </a:xfrm>
          <a:prstGeom prst="rect">
            <a:avLst/>
          </a:prstGeom>
        </p:spPr>
      </p:pic>
      <p:pic>
        <p:nvPicPr>
          <p:cNvPr id="140" name="Picture 139" descr="picd1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>
          <a:xfrm>
            <a:off x="361197" y="2356338"/>
            <a:ext cx="1059700" cy="444162"/>
          </a:xfrm>
          <a:prstGeom prst="rect">
            <a:avLst/>
          </a:prstGeom>
        </p:spPr>
      </p:pic>
      <p:pic>
        <p:nvPicPr>
          <p:cNvPr id="141" name="Picture 140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7" y="2281365"/>
            <a:ext cx="643609" cy="487831"/>
          </a:xfrm>
          <a:prstGeom prst="rect">
            <a:avLst/>
          </a:prstGeom>
        </p:spPr>
      </p:pic>
      <p:pic>
        <p:nvPicPr>
          <p:cNvPr id="142" name="Picture 141" descr="picd1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/>
          <a:stretch/>
        </p:blipFill>
        <p:spPr>
          <a:xfrm>
            <a:off x="1942679" y="2364154"/>
            <a:ext cx="1059700" cy="434216"/>
          </a:xfrm>
          <a:prstGeom prst="rect">
            <a:avLst/>
          </a:prstGeom>
        </p:spPr>
      </p:pic>
      <p:pic>
        <p:nvPicPr>
          <p:cNvPr id="143" name="Picture 142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16" y="2325177"/>
            <a:ext cx="643609" cy="487831"/>
          </a:xfrm>
          <a:prstGeom prst="rect">
            <a:avLst/>
          </a:prstGeom>
        </p:spPr>
      </p:pic>
      <p:pic>
        <p:nvPicPr>
          <p:cNvPr id="144" name="Picture 143" descr="picd1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1922748" y="2900356"/>
            <a:ext cx="1059700" cy="477059"/>
          </a:xfrm>
          <a:prstGeom prst="rect">
            <a:avLst/>
          </a:prstGeom>
        </p:spPr>
      </p:pic>
      <p:pic>
        <p:nvPicPr>
          <p:cNvPr id="145" name="Shape 331">
            <a:hlinkClick r:id="rId6" action="ppaction://hlinksldjump"/>
          </p:cNvPr>
          <p:cNvPicPr preferRelativeResize="0"/>
          <p:nvPr/>
        </p:nvPicPr>
        <p:blipFill rotWithShape="1">
          <a:blip r:embed="rId12"/>
          <a:srcRect b="16874"/>
          <a:stretch/>
        </p:blipFill>
        <p:spPr>
          <a:xfrm>
            <a:off x="303482" y="2824722"/>
            <a:ext cx="1293459" cy="547135"/>
          </a:xfrm>
          <a:prstGeom prst="rect">
            <a:avLst/>
          </a:prstGeom>
        </p:spPr>
      </p:pic>
      <p:pic>
        <p:nvPicPr>
          <p:cNvPr id="146" name="Picture 145" descr="picd1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362025" y="2893118"/>
            <a:ext cx="1059700" cy="477059"/>
          </a:xfrm>
          <a:prstGeom prst="rect">
            <a:avLst/>
          </a:prstGeom>
        </p:spPr>
      </p:pic>
      <p:pic>
        <p:nvPicPr>
          <p:cNvPr id="147" name="Picture 146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" y="2926869"/>
            <a:ext cx="643609" cy="487831"/>
          </a:xfrm>
          <a:prstGeom prst="rect">
            <a:avLst/>
          </a:prstGeom>
        </p:spPr>
      </p:pic>
      <p:sp>
        <p:nvSpPr>
          <p:cNvPr id="148" name="Shape 204"/>
          <p:cNvSpPr/>
          <p:nvPr/>
        </p:nvSpPr>
        <p:spPr>
          <a:xfrm>
            <a:off x="291020" y="2794205"/>
            <a:ext cx="2906812" cy="84911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204"/>
          <p:cNvSpPr/>
          <p:nvPr/>
        </p:nvSpPr>
        <p:spPr>
          <a:xfrm>
            <a:off x="284408" y="3369504"/>
            <a:ext cx="2906812" cy="46271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Picture 149" descr="pic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21" y="2856360"/>
            <a:ext cx="643609" cy="487831"/>
          </a:xfrm>
          <a:prstGeom prst="rect">
            <a:avLst/>
          </a:prstGeom>
        </p:spPr>
      </p:pic>
      <p:sp>
        <p:nvSpPr>
          <p:cNvPr id="151" name="Shape 466"/>
          <p:cNvSpPr txBox="1"/>
          <p:nvPr/>
        </p:nvSpPr>
        <p:spPr>
          <a:xfrm>
            <a:off x="876483" y="2362583"/>
            <a:ext cx="435245" cy="1955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1</a:t>
            </a:r>
          </a:p>
        </p:txBody>
      </p:sp>
      <p:sp>
        <p:nvSpPr>
          <p:cNvPr id="152" name="Shape 470"/>
          <p:cNvSpPr/>
          <p:nvPr/>
        </p:nvSpPr>
        <p:spPr>
          <a:xfrm>
            <a:off x="828643" y="2429128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469"/>
          <p:cNvSpPr txBox="1"/>
          <p:nvPr/>
        </p:nvSpPr>
        <p:spPr>
          <a:xfrm>
            <a:off x="2637221" y="2432310"/>
            <a:ext cx="1229826" cy="1537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2</a:t>
            </a:r>
          </a:p>
        </p:txBody>
      </p:sp>
      <p:sp>
        <p:nvSpPr>
          <p:cNvPr id="154" name="Shape 473"/>
          <p:cNvSpPr/>
          <p:nvPr/>
        </p:nvSpPr>
        <p:spPr>
          <a:xfrm>
            <a:off x="2329506" y="2372254"/>
            <a:ext cx="298782" cy="298782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468"/>
          <p:cNvSpPr txBox="1"/>
          <p:nvPr/>
        </p:nvSpPr>
        <p:spPr>
          <a:xfrm>
            <a:off x="875012" y="2978547"/>
            <a:ext cx="436716" cy="1510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3</a:t>
            </a:r>
          </a:p>
        </p:txBody>
      </p:sp>
      <p:sp>
        <p:nvSpPr>
          <p:cNvPr id="156" name="Shape 471"/>
          <p:cNvSpPr/>
          <p:nvPr/>
        </p:nvSpPr>
        <p:spPr>
          <a:xfrm>
            <a:off x="828643" y="3044671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467"/>
          <p:cNvSpPr txBox="1"/>
          <p:nvPr/>
        </p:nvSpPr>
        <p:spPr>
          <a:xfrm>
            <a:off x="2648762" y="2974552"/>
            <a:ext cx="1229826" cy="1537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4</a:t>
            </a:r>
          </a:p>
        </p:txBody>
      </p:sp>
      <p:sp>
        <p:nvSpPr>
          <p:cNvPr id="158" name="Shape 472"/>
          <p:cNvSpPr/>
          <p:nvPr/>
        </p:nvSpPr>
        <p:spPr>
          <a:xfrm>
            <a:off x="2427878" y="3050554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0" y="1999344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Our Approach: Alignment Probability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89" name="Group 288"/>
          <p:cNvGrpSpPr/>
          <p:nvPr/>
        </p:nvGrpSpPr>
        <p:grpSpPr>
          <a:xfrm>
            <a:off x="589642" y="3524820"/>
            <a:ext cx="2367643" cy="1093700"/>
            <a:chOff x="589642" y="3651814"/>
            <a:chExt cx="2367643" cy="1093700"/>
          </a:xfrm>
        </p:grpSpPr>
        <p:pic>
          <p:nvPicPr>
            <p:cNvPr id="161" name="Shape 390"/>
            <p:cNvPicPr preferRelativeResize="0"/>
            <p:nvPr/>
          </p:nvPicPr>
          <p:blipFill rotWithShape="1">
            <a:blip r:embed="rId12"/>
            <a:srcRect l="4932" t="22620" r="13553" b="13551"/>
            <a:stretch/>
          </p:blipFill>
          <p:spPr>
            <a:xfrm>
              <a:off x="589642" y="3683000"/>
              <a:ext cx="2367643" cy="943429"/>
            </a:xfrm>
            <a:prstGeom prst="rect">
              <a:avLst/>
            </a:prstGeom>
          </p:spPr>
        </p:pic>
        <p:sp>
          <p:nvSpPr>
            <p:cNvPr id="162" name="Shape 391"/>
            <p:cNvSpPr/>
            <p:nvPr/>
          </p:nvSpPr>
          <p:spPr>
            <a:xfrm>
              <a:off x="1772224" y="4474086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64" name="Picture 163" descr="picc2.png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6"/>
            <a:stretch/>
          </p:blipFill>
          <p:spPr>
            <a:xfrm>
              <a:off x="617620" y="3755571"/>
              <a:ext cx="2306714" cy="823796"/>
            </a:xfrm>
            <a:prstGeom prst="rect">
              <a:avLst/>
            </a:prstGeom>
          </p:spPr>
        </p:pic>
        <p:pic>
          <p:nvPicPr>
            <p:cNvPr id="165" name="Picture 164" descr="picb3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71" y="3651814"/>
              <a:ext cx="1435068" cy="1093700"/>
            </a:xfrm>
            <a:prstGeom prst="rect">
              <a:avLst/>
            </a:prstGeom>
          </p:spPr>
        </p:pic>
        <p:sp>
          <p:nvSpPr>
            <p:cNvPr id="166" name="Shape 394"/>
            <p:cNvSpPr/>
            <p:nvPr/>
          </p:nvSpPr>
          <p:spPr>
            <a:xfrm>
              <a:off x="1753361" y="4464576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397"/>
            <p:cNvSpPr/>
            <p:nvPr/>
          </p:nvSpPr>
          <p:spPr>
            <a:xfrm>
              <a:off x="1754374" y="4411752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9" name="Shape 410"/>
          <p:cNvSpPr txBox="1"/>
          <p:nvPr/>
        </p:nvSpPr>
        <p:spPr>
          <a:xfrm>
            <a:off x="491755" y="4464533"/>
            <a:ext cx="5582233" cy="161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Spatial Distance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Color Distance (if available)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Probability of </a:t>
            </a:r>
            <a:r>
              <a:rPr lang="en-US" sz="1200" dirty="0" smtClean="0"/>
              <a:t>O</a:t>
            </a:r>
            <a:r>
              <a:rPr lang="en" sz="1200" dirty="0" smtClean="0"/>
              <a:t>cclusion</a:t>
            </a:r>
            <a:endParaRPr lang="en" sz="1200" dirty="0"/>
          </a:p>
        </p:txBody>
      </p:sp>
      <p:sp>
        <p:nvSpPr>
          <p:cNvPr id="167" name="Rectangle 166">
            <a:hlinkClick r:id="rId19" action="ppaction://hlinksldjump"/>
          </p:cNvPr>
          <p:cNvSpPr/>
          <p:nvPr/>
        </p:nvSpPr>
        <p:spPr>
          <a:xfrm>
            <a:off x="3585882" y="2544229"/>
            <a:ext cx="5356411" cy="11519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compare_all thi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61588" y="3683158"/>
            <a:ext cx="3945390" cy="1460342"/>
          </a:xfrm>
          <a:prstGeom prst="rect">
            <a:avLst/>
          </a:prstGeom>
        </p:spPr>
      </p:pic>
      <p:sp>
        <p:nvSpPr>
          <p:cNvPr id="300" name="Text Box 3"/>
          <p:cNvSpPr txBox="1">
            <a:spLocks noChangeArrowheads="1"/>
          </p:cNvSpPr>
          <p:nvPr/>
        </p:nvSpPr>
        <p:spPr bwMode="auto">
          <a:xfrm>
            <a:off x="4556452" y="2553547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Annealed Dynamic Histograms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4229948" y="2794161"/>
            <a:ext cx="4251847" cy="869044"/>
            <a:chOff x="3776368" y="1006929"/>
            <a:chExt cx="4251847" cy="869044"/>
          </a:xfrm>
        </p:grpSpPr>
        <p:grpSp>
          <p:nvGrpSpPr>
            <p:cNvPr id="222" name="Group 221"/>
            <p:cNvGrpSpPr/>
            <p:nvPr/>
          </p:nvGrpSpPr>
          <p:grpSpPr>
            <a:xfrm>
              <a:off x="3776368" y="1006929"/>
              <a:ext cx="4251847" cy="861787"/>
              <a:chOff x="220367" y="784668"/>
              <a:chExt cx="8774573" cy="1778477"/>
            </a:xfrm>
          </p:grpSpPr>
          <p:cxnSp>
            <p:nvCxnSpPr>
              <p:cNvPr id="223" name="Shape 775"/>
              <p:cNvCxnSpPr/>
              <p:nvPr/>
            </p:nvCxnSpPr>
            <p:spPr>
              <a:xfrm flipV="1">
                <a:off x="221516" y="784668"/>
                <a:ext cx="0" cy="1778477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med" len="med"/>
              </a:ln>
            </p:spPr>
          </p:cxnSp>
          <p:grpSp>
            <p:nvGrpSpPr>
              <p:cNvPr id="226" name="Group 225"/>
              <p:cNvGrpSpPr/>
              <p:nvPr/>
            </p:nvGrpSpPr>
            <p:grpSpPr>
              <a:xfrm>
                <a:off x="220367" y="1087474"/>
                <a:ext cx="8774573" cy="1475669"/>
                <a:chOff x="220367" y="1087474"/>
                <a:chExt cx="8774573" cy="1475669"/>
              </a:xfrm>
            </p:grpSpPr>
            <p:cxnSp>
              <p:nvCxnSpPr>
                <p:cNvPr id="227" name="Shape 776"/>
                <p:cNvCxnSpPr/>
                <p:nvPr/>
              </p:nvCxnSpPr>
              <p:spPr>
                <a:xfrm>
                  <a:off x="2215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228" name="Shape 777"/>
                <p:cNvCxnSpPr/>
                <p:nvPr/>
              </p:nvCxnSpPr>
              <p:spPr>
                <a:xfrm>
                  <a:off x="2215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229" name="Shape 778"/>
                <p:cNvCxnSpPr/>
                <p:nvPr/>
              </p:nvCxnSpPr>
              <p:spPr>
                <a:xfrm>
                  <a:off x="20643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30" name="Shape 779"/>
                <p:cNvCxnSpPr/>
                <p:nvPr/>
              </p:nvCxnSpPr>
              <p:spPr>
                <a:xfrm>
                  <a:off x="11471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31" name="Shape 780"/>
                <p:cNvCxnSpPr/>
                <p:nvPr/>
              </p:nvCxnSpPr>
              <p:spPr>
                <a:xfrm>
                  <a:off x="2203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32" name="Shape 781"/>
                <p:cNvSpPr/>
                <p:nvPr/>
              </p:nvSpPr>
              <p:spPr>
                <a:xfrm>
                  <a:off x="642241" y="1387345"/>
                  <a:ext cx="83999" cy="83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3" name="Shape 782"/>
                <p:cNvSpPr/>
                <p:nvPr/>
              </p:nvSpPr>
              <p:spPr>
                <a:xfrm>
                  <a:off x="1426000" y="1241483"/>
                  <a:ext cx="395999" cy="395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4" name="Shape 783"/>
                <p:cNvSpPr/>
                <p:nvPr/>
              </p:nvSpPr>
              <p:spPr>
                <a:xfrm>
                  <a:off x="6422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35" name="Shape 784"/>
                <p:cNvSpPr/>
                <p:nvPr/>
              </p:nvSpPr>
              <p:spPr>
                <a:xfrm>
                  <a:off x="15636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36" name="Shape 790"/>
                <p:cNvCxnSpPr/>
                <p:nvPr/>
              </p:nvCxnSpPr>
              <p:spPr>
                <a:xfrm>
                  <a:off x="34219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237" name="Shape 791"/>
                <p:cNvCxnSpPr/>
                <p:nvPr/>
              </p:nvCxnSpPr>
              <p:spPr>
                <a:xfrm>
                  <a:off x="34219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238" name="Shape 792"/>
                <p:cNvCxnSpPr/>
                <p:nvPr/>
              </p:nvCxnSpPr>
              <p:spPr>
                <a:xfrm>
                  <a:off x="52647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39" name="Shape 793"/>
                <p:cNvCxnSpPr/>
                <p:nvPr/>
              </p:nvCxnSpPr>
              <p:spPr>
                <a:xfrm>
                  <a:off x="43475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40" name="Shape 794"/>
                <p:cNvCxnSpPr/>
                <p:nvPr/>
              </p:nvCxnSpPr>
              <p:spPr>
                <a:xfrm>
                  <a:off x="34207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41" name="Shape 795"/>
                <p:cNvSpPr/>
                <p:nvPr/>
              </p:nvSpPr>
              <p:spPr>
                <a:xfrm>
                  <a:off x="3842641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2" name="Shape 796"/>
                <p:cNvSpPr/>
                <p:nvPr/>
              </p:nvSpPr>
              <p:spPr>
                <a:xfrm>
                  <a:off x="38426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43" name="Shape 797"/>
                <p:cNvSpPr/>
                <p:nvPr/>
              </p:nvSpPr>
              <p:spPr>
                <a:xfrm>
                  <a:off x="47640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44" name="Shape 799"/>
                <p:cNvCxnSpPr/>
                <p:nvPr/>
              </p:nvCxnSpPr>
              <p:spPr>
                <a:xfrm>
                  <a:off x="6874240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245" name="Shape 800"/>
                <p:cNvCxnSpPr/>
                <p:nvPr/>
              </p:nvCxnSpPr>
              <p:spPr>
                <a:xfrm>
                  <a:off x="6874240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46" name="Shape 801"/>
                <p:cNvCxnSpPr/>
                <p:nvPr/>
              </p:nvCxnSpPr>
              <p:spPr>
                <a:xfrm>
                  <a:off x="8717082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247" name="Shape 802"/>
                <p:cNvCxnSpPr/>
                <p:nvPr/>
              </p:nvCxnSpPr>
              <p:spPr>
                <a:xfrm>
                  <a:off x="7799872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48" name="Shape 803"/>
                <p:cNvCxnSpPr/>
                <p:nvPr/>
              </p:nvCxnSpPr>
              <p:spPr>
                <a:xfrm>
                  <a:off x="6873092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49" name="Shape 804"/>
                <p:cNvSpPr/>
                <p:nvPr/>
              </p:nvSpPr>
              <p:spPr>
                <a:xfrm>
                  <a:off x="7294966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0" name="Shape 805"/>
                <p:cNvSpPr/>
                <p:nvPr/>
              </p:nvSpPr>
              <p:spPr>
                <a:xfrm>
                  <a:off x="7294966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1" name="Shape 806"/>
                <p:cNvSpPr/>
                <p:nvPr/>
              </p:nvSpPr>
              <p:spPr>
                <a:xfrm>
                  <a:off x="8216380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52" name="Shape 809"/>
                <p:cNvCxnSpPr/>
                <p:nvPr/>
              </p:nvCxnSpPr>
              <p:spPr>
                <a:xfrm>
                  <a:off x="2407800" y="1769400"/>
                  <a:ext cx="7307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53" name="Shape 810"/>
                <p:cNvCxnSpPr/>
                <p:nvPr/>
              </p:nvCxnSpPr>
              <p:spPr>
                <a:xfrm>
                  <a:off x="5630675" y="1769400"/>
                  <a:ext cx="7682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54" name="Shape 811"/>
                <p:cNvCxnSpPr/>
                <p:nvPr/>
              </p:nvCxnSpPr>
              <p:spPr>
                <a:xfrm>
                  <a:off x="4340071" y="1406492"/>
                  <a:ext cx="9246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55" name="Shape 812"/>
                <p:cNvSpPr/>
                <p:nvPr/>
              </p:nvSpPr>
              <p:spPr>
                <a:xfrm>
                  <a:off x="4519372" y="1199029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6" name="Shape 813"/>
                <p:cNvSpPr/>
                <p:nvPr/>
              </p:nvSpPr>
              <p:spPr>
                <a:xfrm>
                  <a:off x="4965583" y="1199034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57" name="Shape 814"/>
                <p:cNvCxnSpPr/>
                <p:nvPr/>
              </p:nvCxnSpPr>
              <p:spPr>
                <a:xfrm>
                  <a:off x="4784199" y="1087474"/>
                  <a:ext cx="0" cy="6693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58" name="Shape 815"/>
                <p:cNvSpPr/>
                <p:nvPr/>
              </p:nvSpPr>
              <p:spPr>
                <a:xfrm>
                  <a:off x="4448407" y="1463943"/>
                  <a:ext cx="215400" cy="2154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59" name="Shape 816"/>
                <p:cNvSpPr/>
                <p:nvPr/>
              </p:nvSpPr>
              <p:spPr>
                <a:xfrm>
                  <a:off x="4889208" y="1459133"/>
                  <a:ext cx="225000" cy="225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60" name="Shape 817"/>
                <p:cNvCxnSpPr/>
                <p:nvPr/>
              </p:nvCxnSpPr>
              <p:spPr>
                <a:xfrm>
                  <a:off x="7807796" y="1403662"/>
                  <a:ext cx="9165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61" name="Shape 818"/>
                <p:cNvSpPr/>
                <p:nvPr/>
              </p:nvSpPr>
              <p:spPr>
                <a:xfrm>
                  <a:off x="7985506" y="1198040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2" name="Shape 819"/>
                <p:cNvSpPr/>
                <p:nvPr/>
              </p:nvSpPr>
              <p:spPr>
                <a:xfrm>
                  <a:off x="8427757" y="1198045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63" name="Shape 820"/>
                <p:cNvCxnSpPr/>
                <p:nvPr/>
              </p:nvCxnSpPr>
              <p:spPr>
                <a:xfrm>
                  <a:off x="8247982" y="1087474"/>
                  <a:ext cx="0" cy="6636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64" name="Shape 821"/>
                <p:cNvCxnSpPr/>
                <p:nvPr/>
              </p:nvCxnSpPr>
              <p:spPr>
                <a:xfrm>
                  <a:off x="8023304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65" name="Shape 822"/>
                <p:cNvCxnSpPr/>
                <p:nvPr/>
              </p:nvCxnSpPr>
              <p:spPr>
                <a:xfrm rot="10800000" flipH="1">
                  <a:off x="7812741" y="1575707"/>
                  <a:ext cx="458399" cy="5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66" name="Shape 823"/>
                <p:cNvSpPr/>
                <p:nvPr/>
              </p:nvSpPr>
              <p:spPr>
                <a:xfrm>
                  <a:off x="7852015" y="1422211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67" name="Shape 824"/>
                <p:cNvSpPr/>
                <p:nvPr/>
              </p:nvSpPr>
              <p:spPr>
                <a:xfrm>
                  <a:off x="8095233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68" name="Shape 825"/>
                <p:cNvCxnSpPr/>
                <p:nvPr/>
              </p:nvCxnSpPr>
              <p:spPr>
                <a:xfrm>
                  <a:off x="8257117" y="1576307"/>
                  <a:ext cx="4751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69" name="Shape 826"/>
                <p:cNvSpPr/>
                <p:nvPr/>
              </p:nvSpPr>
              <p:spPr>
                <a:xfrm>
                  <a:off x="8313188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0" name="Shape 827"/>
                <p:cNvSpPr/>
                <p:nvPr/>
              </p:nvSpPr>
              <p:spPr>
                <a:xfrm>
                  <a:off x="8539609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1" name="Shape 828"/>
                <p:cNvSpPr/>
                <p:nvPr/>
              </p:nvSpPr>
              <p:spPr>
                <a:xfrm>
                  <a:off x="8539603" y="1620364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2" name="Shape 829"/>
                <p:cNvSpPr/>
                <p:nvPr/>
              </p:nvSpPr>
              <p:spPr>
                <a:xfrm>
                  <a:off x="8313193" y="162116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73" name="Shape 830"/>
                <p:cNvCxnSpPr/>
                <p:nvPr/>
              </p:nvCxnSpPr>
              <p:spPr>
                <a:xfrm>
                  <a:off x="8467679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74" name="Shape 831"/>
                <p:cNvSpPr/>
                <p:nvPr/>
              </p:nvSpPr>
              <p:spPr>
                <a:xfrm>
                  <a:off x="7852015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5" name="Shape 832"/>
                <p:cNvSpPr/>
                <p:nvPr/>
              </p:nvSpPr>
              <p:spPr>
                <a:xfrm>
                  <a:off x="8059390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cxnSp>
          <p:nvCxnSpPr>
            <p:cNvPr id="293" name="Shape 775"/>
            <p:cNvCxnSpPr/>
            <p:nvPr/>
          </p:nvCxnSpPr>
          <p:spPr>
            <a:xfrm flipV="1">
              <a:off x="5335397" y="1014186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cxnSp>
          <p:nvCxnSpPr>
            <p:cNvPr id="294" name="Shape 775"/>
            <p:cNvCxnSpPr/>
            <p:nvPr/>
          </p:nvCxnSpPr>
          <p:spPr>
            <a:xfrm flipV="1">
              <a:off x="7002725" y="1012371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2181411" y="0"/>
            <a:ext cx="4736353" cy="7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9285" rIns="81839" bIns="89285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" sz="1800" dirty="0"/>
              <a:t>Combining 3D Shape, Color, and Motion </a:t>
            </a:r>
            <a:endParaRPr lang="en-US" sz="1800" dirty="0" smtClean="0"/>
          </a:p>
          <a:p>
            <a:pPr algn="ctr">
              <a:defRPr/>
            </a:pPr>
            <a:r>
              <a:rPr lang="en" sz="1800" dirty="0" smtClean="0"/>
              <a:t>for </a:t>
            </a:r>
            <a:r>
              <a:rPr lang="en" sz="1800" dirty="0"/>
              <a:t>Robust Anytime Tracking</a:t>
            </a:r>
            <a:endParaRPr lang="en-US" sz="17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sp>
        <p:nvSpPr>
          <p:cNvPr id="137" name="Text Box 96"/>
          <p:cNvSpPr txBox="1">
            <a:spLocks noChangeArrowheads="1"/>
          </p:cNvSpPr>
          <p:nvPr/>
        </p:nvSpPr>
        <p:spPr bwMode="auto">
          <a:xfrm>
            <a:off x="2454239" y="623117"/>
            <a:ext cx="4241201" cy="2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840" rIns="81839" bIns="884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</a:rPr>
              <a:t>David Held, Jesse Levinson, Sebastian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Thrun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, and Silvio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Savarese</a:t>
            </a:r>
            <a:endParaRPr lang="en-US" sz="12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163" name="Rectangle 162">
            <a:hlinkClick r:id="rId21" action="ppaction://hlinksldjump"/>
          </p:cNvPr>
          <p:cNvSpPr/>
          <p:nvPr/>
        </p:nvSpPr>
        <p:spPr>
          <a:xfrm>
            <a:off x="854637" y="137457"/>
            <a:ext cx="1267010" cy="74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Shape 217"/>
          <p:cNvPicPr preferRelativeResize="0"/>
          <p:nvPr/>
        </p:nvPicPr>
        <p:blipFill>
          <a:blip r:embed="rId22"/>
          <a:stretch>
            <a:fillRect/>
          </a:stretch>
        </p:blipFill>
        <p:spPr>
          <a:xfrm>
            <a:off x="4496741" y="903109"/>
            <a:ext cx="3390040" cy="132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deCogsEqn (5)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51" y="2262244"/>
            <a:ext cx="4342929" cy="238395"/>
          </a:xfrm>
          <a:prstGeom prst="rect">
            <a:avLst/>
          </a:prstGeom>
        </p:spPr>
      </p:pic>
      <p:sp>
        <p:nvSpPr>
          <p:cNvPr id="299" name="Rectangle 298"/>
          <p:cNvSpPr/>
          <p:nvPr/>
        </p:nvSpPr>
        <p:spPr>
          <a:xfrm>
            <a:off x="8297332" y="3706518"/>
            <a:ext cx="281550" cy="143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9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14"/>
          <p:cNvSpPr/>
          <p:nvPr/>
        </p:nvSpPr>
        <p:spPr>
          <a:xfrm>
            <a:off x="1097727" y="3318457"/>
            <a:ext cx="187500" cy="187500"/>
          </a:xfrm>
          <a:prstGeom prst="ellipse">
            <a:avLst/>
          </a:prstGeom>
          <a:solidFill>
            <a:srgbClr val="00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38"/>
          <p:cNvSpPr/>
          <p:nvPr/>
        </p:nvSpPr>
        <p:spPr>
          <a:xfrm>
            <a:off x="6847375" y="3193525"/>
            <a:ext cx="187500" cy="187500"/>
          </a:xfrm>
          <a:prstGeom prst="ellipse">
            <a:avLst/>
          </a:prstGeom>
          <a:solidFill>
            <a:srgbClr val="00FF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43344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14"/>
          <p:cNvSpPr/>
          <p:nvPr/>
        </p:nvSpPr>
        <p:spPr>
          <a:xfrm>
            <a:off x="1097727" y="3318457"/>
            <a:ext cx="187500" cy="187500"/>
          </a:xfrm>
          <a:prstGeom prst="ellipse">
            <a:avLst/>
          </a:prstGeom>
          <a:solidFill>
            <a:srgbClr val="00FF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38"/>
          <p:cNvSpPr/>
          <p:nvPr/>
        </p:nvSpPr>
        <p:spPr>
          <a:xfrm>
            <a:off x="6847375" y="3193525"/>
            <a:ext cx="187500" cy="187500"/>
          </a:xfrm>
          <a:prstGeom prst="ellipse">
            <a:avLst/>
          </a:prstGeom>
          <a:solidFill>
            <a:srgbClr val="00FF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8" name="Shape 239"/>
          <p:cNvCxnSpPr/>
          <p:nvPr/>
        </p:nvCxnSpPr>
        <p:spPr>
          <a:xfrm flipH="1">
            <a:off x="1296521" y="3304675"/>
            <a:ext cx="5642429" cy="108157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148579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6225" y="1770375"/>
            <a:ext cx="9284638" cy="2827810"/>
            <a:chOff x="-56225" y="1770375"/>
            <a:chExt cx="9284638" cy="2827810"/>
          </a:xfrm>
        </p:grpSpPr>
        <p:pic>
          <p:nvPicPr>
            <p:cNvPr id="196" name="Shape 196"/>
            <p:cNvPicPr preferRelativeResize="0"/>
            <p:nvPr/>
          </p:nvPicPr>
          <p:blipFill rotWithShape="1">
            <a:blip r:embed="rId3"/>
            <a:srcRect l="6034" r="14662" b="19002"/>
            <a:stretch/>
          </p:blipFill>
          <p:spPr>
            <a:xfrm>
              <a:off x="4745650" y="2047681"/>
              <a:ext cx="4236599" cy="2202024"/>
            </a:xfrm>
            <a:prstGeom prst="rect">
              <a:avLst/>
            </a:prstGeom>
          </p:spPr>
        </p:pic>
        <p:sp>
          <p:nvSpPr>
            <p:cNvPr id="197" name="Shape 197"/>
            <p:cNvSpPr/>
            <p:nvPr/>
          </p:nvSpPr>
          <p:spPr>
            <a:xfrm>
              <a:off x="6861885" y="4117716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8" name="Shape 198"/>
            <p:cNvPicPr preferRelativeResize="0"/>
            <p:nvPr/>
          </p:nvPicPr>
          <p:blipFill rotWithShape="1">
            <a:blip r:embed="rId4"/>
            <a:srcRect l="1957" r="1114"/>
            <a:stretch/>
          </p:blipFill>
          <p:spPr>
            <a:xfrm>
              <a:off x="4745650" y="2293931"/>
              <a:ext cx="4236599" cy="2013600"/>
            </a:xfrm>
            <a:prstGeom prst="rect">
              <a:avLst/>
            </a:prstGeom>
          </p:spPr>
        </p:pic>
        <p:sp>
          <p:nvSpPr>
            <p:cNvPr id="199" name="Shape 199"/>
            <p:cNvSpPr/>
            <p:nvPr/>
          </p:nvSpPr>
          <p:spPr>
            <a:xfrm>
              <a:off x="4402459" y="1952625"/>
              <a:ext cx="4712999" cy="3413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67400" y="2291012"/>
              <a:ext cx="4225200" cy="2007000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365875" y="2304731"/>
              <a:ext cx="487200" cy="1995599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" name="Picture 18" descr="picc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424" y="2298119"/>
              <a:ext cx="4242816" cy="2017776"/>
            </a:xfrm>
            <a:prstGeom prst="rect">
              <a:avLst/>
            </a:prstGeom>
          </p:spPr>
        </p:pic>
        <p:pic>
          <p:nvPicPr>
            <p:cNvPr id="14" name="Picture 13" descr="picb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54" y="2424629"/>
              <a:ext cx="2639568" cy="2011680"/>
            </a:xfrm>
            <a:prstGeom prst="rect">
              <a:avLst/>
            </a:prstGeom>
          </p:spPr>
        </p:pic>
        <p:sp>
          <p:nvSpPr>
            <p:cNvPr id="204" name="Shape 204"/>
            <p:cNvSpPr/>
            <p:nvPr/>
          </p:nvSpPr>
          <p:spPr>
            <a:xfrm>
              <a:off x="-56225" y="2008363"/>
              <a:ext cx="9114599" cy="3032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1848150" y="1770375"/>
              <a:ext cx="7658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b="1" dirty="0"/>
                <a:t>t+1</a:t>
              </a: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687475" y="1770375"/>
              <a:ext cx="4872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b="1" dirty="0"/>
                <a:t>t</a:t>
              </a:r>
            </a:p>
          </p:txBody>
        </p:sp>
        <p:sp>
          <p:nvSpPr>
            <p:cNvPr id="15" name="Shape 204"/>
            <p:cNvSpPr/>
            <p:nvPr/>
          </p:nvSpPr>
          <p:spPr>
            <a:xfrm>
              <a:off x="113814" y="4294886"/>
              <a:ext cx="9114599" cy="3032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14"/>
            <p:cNvSpPr/>
            <p:nvPr/>
          </p:nvSpPr>
          <p:spPr>
            <a:xfrm>
              <a:off x="1097727" y="3318457"/>
              <a:ext cx="187500" cy="187500"/>
            </a:xfrm>
            <a:prstGeom prst="ellipse">
              <a:avLst/>
            </a:prstGeom>
            <a:solidFill>
              <a:srgbClr val="00FF00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38"/>
            <p:cNvSpPr/>
            <p:nvPr/>
          </p:nvSpPr>
          <p:spPr>
            <a:xfrm>
              <a:off x="6847375" y="3193525"/>
              <a:ext cx="187500" cy="187500"/>
            </a:xfrm>
            <a:prstGeom prst="ellipse">
              <a:avLst/>
            </a:prstGeom>
            <a:solidFill>
              <a:srgbClr val="00FF00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8" name="Shape 239"/>
            <p:cNvCxnSpPr/>
            <p:nvPr/>
          </p:nvCxnSpPr>
          <p:spPr>
            <a:xfrm flipH="1">
              <a:off x="1296521" y="3304675"/>
              <a:ext cx="5642429" cy="108157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0" name="Shape 250"/>
            <p:cNvSpPr txBox="1"/>
            <p:nvPr/>
          </p:nvSpPr>
          <p:spPr>
            <a:xfrm>
              <a:off x="586735" y="3528536"/>
              <a:ext cx="1927499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b="1" dirty="0">
                  <a:ln>
                    <a:solidFill>
                      <a:schemeClr val="tx1"/>
                    </a:solidFill>
                  </a:ln>
                  <a:solidFill>
                    <a:srgbClr val="4A86E8"/>
                  </a:solidFill>
                </a:rPr>
                <a:t>Occlusions</a:t>
              </a:r>
            </a:p>
          </p:txBody>
        </p:sp>
        <p:cxnSp>
          <p:nvCxnSpPr>
            <p:cNvPr id="21" name="Shape 249"/>
            <p:cNvCxnSpPr/>
            <p:nvPr/>
          </p:nvCxnSpPr>
          <p:spPr>
            <a:xfrm flipH="1">
              <a:off x="1322980" y="3624481"/>
              <a:ext cx="1076025" cy="35275"/>
            </a:xfrm>
            <a:prstGeom prst="straightConnector1">
              <a:avLst/>
            </a:prstGeom>
            <a:noFill/>
            <a:ln w="19050" cap="flat">
              <a:solidFill>
                <a:srgbClr val="4A86E8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2" name="Shape 257"/>
            <p:cNvSpPr txBox="1"/>
            <p:nvPr/>
          </p:nvSpPr>
          <p:spPr>
            <a:xfrm>
              <a:off x="2959950" y="3483975"/>
              <a:ext cx="36576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b="1" dirty="0">
                  <a:ln>
                    <a:solidFill>
                      <a:schemeClr val="tx1"/>
                    </a:solidFill>
                  </a:ln>
                  <a:solidFill>
                    <a:srgbClr val="4A86E8"/>
                  </a:solidFill>
                </a:rPr>
                <a:t>Actual Motion</a:t>
              </a:r>
            </a:p>
          </p:txBody>
        </p:sp>
        <p:cxnSp>
          <p:nvCxnSpPr>
            <p:cNvPr id="23" name="Shape 258"/>
            <p:cNvCxnSpPr/>
            <p:nvPr/>
          </p:nvCxnSpPr>
          <p:spPr>
            <a:xfrm flipH="1">
              <a:off x="2425464" y="3530200"/>
              <a:ext cx="4522162" cy="85462"/>
            </a:xfrm>
            <a:prstGeom prst="straightConnector1">
              <a:avLst/>
            </a:prstGeom>
            <a:noFill/>
            <a:ln w="19050" cap="flat">
              <a:solidFill>
                <a:srgbClr val="4A86E8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4182293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257" y="847234"/>
            <a:ext cx="5342436" cy="2718637"/>
          </a:xfrm>
          <a:prstGeom prst="rect">
            <a:avLst/>
          </a:prstGeom>
        </p:spPr>
      </p:pic>
      <p:sp>
        <p:nvSpPr>
          <p:cNvPr id="266" name="Shape 266"/>
          <p:cNvSpPr/>
          <p:nvPr/>
        </p:nvSpPr>
        <p:spPr>
          <a:xfrm>
            <a:off x="4184885" y="2917259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82807" y="1093469"/>
            <a:ext cx="4370953" cy="2013600"/>
          </a:xfrm>
          <a:prstGeom prst="rect">
            <a:avLst/>
          </a:prstGeom>
        </p:spPr>
      </p:pic>
      <p:sp>
        <p:nvSpPr>
          <p:cNvPr id="268" name="Shape 268"/>
          <p:cNvSpPr/>
          <p:nvPr/>
        </p:nvSpPr>
        <p:spPr>
          <a:xfrm>
            <a:off x="1725459" y="772003"/>
            <a:ext cx="5618700" cy="321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ICP Baseline</a:t>
            </a:r>
          </a:p>
        </p:txBody>
      </p:sp>
      <p:pic>
        <p:nvPicPr>
          <p:cNvPr id="8" name="Picture 7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>
          <a:xfrm>
            <a:off x="2061184" y="1137611"/>
            <a:ext cx="4242816" cy="1970124"/>
          </a:xfrm>
          <a:prstGeom prst="rect">
            <a:avLst/>
          </a:prstGeom>
        </p:spPr>
      </p:pic>
      <p:pic>
        <p:nvPicPr>
          <p:cNvPr id="2" name="Picture 1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81" y="607978"/>
            <a:ext cx="263956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186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257" y="847234"/>
            <a:ext cx="5342436" cy="2718637"/>
          </a:xfrm>
          <a:prstGeom prst="rect">
            <a:avLst/>
          </a:prstGeom>
        </p:spPr>
      </p:pic>
      <p:sp>
        <p:nvSpPr>
          <p:cNvPr id="276" name="Shape 276"/>
          <p:cNvSpPr/>
          <p:nvPr/>
        </p:nvSpPr>
        <p:spPr>
          <a:xfrm>
            <a:off x="4184885" y="2917259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82807" y="1093469"/>
            <a:ext cx="4370953" cy="2013600"/>
          </a:xfrm>
          <a:prstGeom prst="rect">
            <a:avLst/>
          </a:prstGeom>
        </p:spPr>
      </p:pic>
      <p:sp>
        <p:nvSpPr>
          <p:cNvPr id="279" name="Shape 279"/>
          <p:cNvSpPr/>
          <p:nvPr/>
        </p:nvSpPr>
        <p:spPr>
          <a:xfrm>
            <a:off x="1725459" y="772003"/>
            <a:ext cx="5618700" cy="321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Picture 10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/>
          <a:stretch/>
        </p:blipFill>
        <p:spPr>
          <a:xfrm>
            <a:off x="2061184" y="1137611"/>
            <a:ext cx="4242816" cy="1970124"/>
          </a:xfrm>
          <a:prstGeom prst="rect">
            <a:avLst/>
          </a:prstGeom>
        </p:spPr>
      </p:pic>
      <p:pic>
        <p:nvPicPr>
          <p:cNvPr id="9" name="Picture 8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21" y="960726"/>
            <a:ext cx="2639568" cy="2011680"/>
          </a:xfrm>
          <a:prstGeom prst="rect">
            <a:avLst/>
          </a:prstGeom>
        </p:spPr>
      </p:pic>
      <p:cxnSp>
        <p:nvCxnSpPr>
          <p:cNvPr id="280" name="Shape 280"/>
          <p:cNvCxnSpPr/>
          <p:nvPr/>
        </p:nvCxnSpPr>
        <p:spPr>
          <a:xfrm flipH="1">
            <a:off x="5068624" y="2237275"/>
            <a:ext cx="9300" cy="33720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ICP Baseline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257" y="847234"/>
            <a:ext cx="5342436" cy="2718637"/>
          </a:xfrm>
          <a:prstGeom prst="rect">
            <a:avLst/>
          </a:prstGeom>
        </p:spPr>
      </p:pic>
      <p:sp>
        <p:nvSpPr>
          <p:cNvPr id="287" name="Shape 287"/>
          <p:cNvSpPr/>
          <p:nvPr/>
        </p:nvSpPr>
        <p:spPr>
          <a:xfrm>
            <a:off x="4184885" y="2917259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82807" y="1093469"/>
            <a:ext cx="4370953" cy="2013600"/>
          </a:xfrm>
          <a:prstGeom prst="rect">
            <a:avLst/>
          </a:prstGeom>
        </p:spPr>
      </p:pic>
      <p:sp>
        <p:nvSpPr>
          <p:cNvPr id="290" name="Shape 290"/>
          <p:cNvSpPr/>
          <p:nvPr/>
        </p:nvSpPr>
        <p:spPr>
          <a:xfrm>
            <a:off x="1725459" y="772003"/>
            <a:ext cx="5618700" cy="321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" name="Picture 11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>
          <a:xfrm>
            <a:off x="2061184" y="1128791"/>
            <a:ext cx="4242816" cy="1978943"/>
          </a:xfrm>
          <a:prstGeom prst="rect">
            <a:avLst/>
          </a:prstGeom>
        </p:spPr>
      </p:pic>
      <p:pic>
        <p:nvPicPr>
          <p:cNvPr id="11" name="Picture 10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44" y="987182"/>
            <a:ext cx="2639568" cy="2011680"/>
          </a:xfrm>
          <a:prstGeom prst="rect">
            <a:avLst/>
          </a:prstGeom>
        </p:spPr>
      </p:pic>
      <p:cxnSp>
        <p:nvCxnSpPr>
          <p:cNvPr id="291" name="Shape 291"/>
          <p:cNvCxnSpPr/>
          <p:nvPr/>
        </p:nvCxnSpPr>
        <p:spPr>
          <a:xfrm flipH="1">
            <a:off x="5068624" y="2237275"/>
            <a:ext cx="9300" cy="33720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/>
          <p:nvPr/>
        </p:nvCxnSpPr>
        <p:spPr>
          <a:xfrm rot="10800000">
            <a:off x="4778150" y="2574550"/>
            <a:ext cx="290399" cy="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ICP Baseline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6257" y="847234"/>
            <a:ext cx="5342436" cy="2718637"/>
          </a:xfrm>
          <a:prstGeom prst="rect">
            <a:avLst/>
          </a:prstGeom>
        </p:spPr>
      </p:pic>
      <p:sp>
        <p:nvSpPr>
          <p:cNvPr id="299" name="Shape 299"/>
          <p:cNvSpPr/>
          <p:nvPr/>
        </p:nvSpPr>
        <p:spPr>
          <a:xfrm>
            <a:off x="4184885" y="2917259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0" name="Shape 3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82807" y="1093469"/>
            <a:ext cx="4370953" cy="2013600"/>
          </a:xfrm>
          <a:prstGeom prst="rect">
            <a:avLst/>
          </a:prstGeom>
        </p:spPr>
      </p:pic>
      <p:sp>
        <p:nvSpPr>
          <p:cNvPr id="302" name="Shape 302"/>
          <p:cNvSpPr/>
          <p:nvPr/>
        </p:nvSpPr>
        <p:spPr>
          <a:xfrm>
            <a:off x="1725459" y="772003"/>
            <a:ext cx="5618700" cy="321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" name="Picture 11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2061184" y="1111155"/>
            <a:ext cx="4242816" cy="1996580"/>
          </a:xfrm>
          <a:prstGeom prst="rect">
            <a:avLst/>
          </a:prstGeom>
        </p:spPr>
      </p:pic>
      <p:pic>
        <p:nvPicPr>
          <p:cNvPr id="11" name="Picture 10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07" y="1137100"/>
            <a:ext cx="2639568" cy="2011680"/>
          </a:xfrm>
          <a:prstGeom prst="rect">
            <a:avLst/>
          </a:prstGeom>
        </p:spPr>
      </p:pic>
      <p:cxnSp>
        <p:nvCxnSpPr>
          <p:cNvPr id="303" name="Shape 303"/>
          <p:cNvCxnSpPr/>
          <p:nvPr/>
        </p:nvCxnSpPr>
        <p:spPr>
          <a:xfrm flipH="1">
            <a:off x="5068624" y="2237275"/>
            <a:ext cx="9300" cy="33720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4" name="Shape 304"/>
          <p:cNvCxnSpPr/>
          <p:nvPr/>
        </p:nvCxnSpPr>
        <p:spPr>
          <a:xfrm rot="10800000">
            <a:off x="4778150" y="2574550"/>
            <a:ext cx="290399" cy="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5" name="Shape 305"/>
          <p:cNvCxnSpPr/>
          <p:nvPr/>
        </p:nvCxnSpPr>
        <p:spPr>
          <a:xfrm>
            <a:off x="4780625" y="2566450"/>
            <a:ext cx="0" cy="300000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ICP Baseline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0450" y="772003"/>
            <a:ext cx="6736199" cy="3480971"/>
            <a:chOff x="1180450" y="772003"/>
            <a:chExt cx="6736199" cy="3480971"/>
          </a:xfrm>
        </p:grpSpPr>
        <p:pic>
          <p:nvPicPr>
            <p:cNvPr id="298" name="Shape 298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746257" y="847234"/>
              <a:ext cx="5342436" cy="2718637"/>
            </a:xfrm>
            <a:prstGeom prst="rect">
              <a:avLst/>
            </a:prstGeom>
          </p:spPr>
        </p:pic>
        <p:sp>
          <p:nvSpPr>
            <p:cNvPr id="299" name="Shape 299"/>
            <p:cNvSpPr/>
            <p:nvPr/>
          </p:nvSpPr>
          <p:spPr>
            <a:xfrm>
              <a:off x="4184885" y="29172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00" name="Shape 300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1982807" y="1093469"/>
              <a:ext cx="4370953" cy="2013600"/>
            </a:xfrm>
            <a:prstGeom prst="rect">
              <a:avLst/>
            </a:prstGeom>
          </p:spPr>
        </p:pic>
        <p:sp>
          <p:nvSpPr>
            <p:cNvPr id="302" name="Shape 302"/>
            <p:cNvSpPr/>
            <p:nvPr/>
          </p:nvSpPr>
          <p:spPr>
            <a:xfrm>
              <a:off x="1725459" y="7720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" name="Picture 11" descr="picc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"/>
            <a:stretch/>
          </p:blipFill>
          <p:spPr>
            <a:xfrm>
              <a:off x="2061184" y="1111155"/>
              <a:ext cx="4242816" cy="1996580"/>
            </a:xfrm>
            <a:prstGeom prst="rect">
              <a:avLst/>
            </a:prstGeom>
          </p:spPr>
        </p:pic>
        <p:pic>
          <p:nvPicPr>
            <p:cNvPr id="11" name="Picture 10" descr="picb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07" y="1137100"/>
              <a:ext cx="2639568" cy="2011680"/>
            </a:xfrm>
            <a:prstGeom prst="rect">
              <a:avLst/>
            </a:prstGeom>
          </p:spPr>
        </p:pic>
        <p:cxnSp>
          <p:nvCxnSpPr>
            <p:cNvPr id="303" name="Shape 303"/>
            <p:cNvCxnSpPr/>
            <p:nvPr/>
          </p:nvCxnSpPr>
          <p:spPr>
            <a:xfrm flipH="1">
              <a:off x="5068624" y="2237275"/>
              <a:ext cx="9300" cy="3372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04" name="Shape 304"/>
            <p:cNvCxnSpPr/>
            <p:nvPr/>
          </p:nvCxnSpPr>
          <p:spPr>
            <a:xfrm rot="10800000">
              <a:off x="4778150" y="2574550"/>
              <a:ext cx="290399" cy="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4780625" y="2566450"/>
              <a:ext cx="0" cy="3000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" name="Shape 320"/>
            <p:cNvSpPr txBox="1"/>
            <p:nvPr/>
          </p:nvSpPr>
          <p:spPr>
            <a:xfrm>
              <a:off x="1180450" y="3662575"/>
              <a:ext cx="6736199" cy="590399"/>
            </a:xfrm>
            <a:prstGeom prst="rect">
              <a:avLst/>
            </a:prstGeom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3000" dirty="0"/>
                <a:t>Local Search       Poor Local Optimum!</a:t>
              </a:r>
            </a:p>
          </p:txBody>
        </p:sp>
        <p:cxnSp>
          <p:nvCxnSpPr>
            <p:cNvPr id="14" name="Shape 321"/>
            <p:cNvCxnSpPr/>
            <p:nvPr/>
          </p:nvCxnSpPr>
          <p:spPr>
            <a:xfrm>
              <a:off x="3627000" y="4027975"/>
              <a:ext cx="524699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ICP Baseline</a:t>
            </a:r>
          </a:p>
        </p:txBody>
      </p:sp>
    </p:spTree>
    <p:extLst>
      <p:ext uri="{BB962C8B-B14F-4D97-AF65-F5344CB8AC3E}">
        <p14:creationId xmlns:p14="http://schemas.microsoft.com/office/powerpoint/2010/main" val="18522492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201452" y="2495875"/>
            <a:ext cx="4045800" cy="23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972375" y="4040586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972375" y="4221093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01450" y="2525720"/>
            <a:ext cx="4045800" cy="382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90952" y="2490250"/>
            <a:ext cx="4045800" cy="23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/>
          <a:srcRect b="9779"/>
          <a:stretch/>
        </p:blipFill>
        <p:spPr>
          <a:xfrm>
            <a:off x="4905925" y="2544424"/>
            <a:ext cx="3846850" cy="1766075"/>
          </a:xfrm>
          <a:prstGeom prst="rect">
            <a:avLst/>
          </a:prstGeom>
        </p:spPr>
      </p:pic>
      <p:sp>
        <p:nvSpPr>
          <p:cNvPr id="337" name="Shape 337"/>
          <p:cNvSpPr/>
          <p:nvPr/>
        </p:nvSpPr>
        <p:spPr>
          <a:xfrm>
            <a:off x="6661875" y="4034961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76257" y="2721725"/>
            <a:ext cx="3147327" cy="1449910"/>
          </a:xfrm>
          <a:prstGeom prst="rect">
            <a:avLst/>
          </a:prstGeom>
        </p:spPr>
      </p:pic>
      <p:pic>
        <p:nvPicPr>
          <p:cNvPr id="339" name="Shape 3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42691" y="2686991"/>
            <a:ext cx="3100889" cy="1443007"/>
          </a:xfrm>
          <a:prstGeom prst="rect">
            <a:avLst/>
          </a:prstGeom>
        </p:spPr>
      </p:pic>
      <p:pic>
        <p:nvPicPr>
          <p:cNvPr id="340" name="Shape 340"/>
          <p:cNvPicPr preferRelativeResize="0"/>
          <p:nvPr/>
        </p:nvPicPr>
        <p:blipFill rotWithShape="1">
          <a:blip r:embed="rId3"/>
          <a:srcRect b="16874"/>
          <a:stretch/>
        </p:blipFill>
        <p:spPr>
          <a:xfrm>
            <a:off x="4905925" y="2724925"/>
            <a:ext cx="3846850" cy="1627224"/>
          </a:xfrm>
          <a:prstGeom prst="rect">
            <a:avLst/>
          </a:prstGeom>
        </p:spPr>
      </p:pic>
      <p:sp>
        <p:nvSpPr>
          <p:cNvPr id="341" name="Shape 341"/>
          <p:cNvSpPr/>
          <p:nvPr/>
        </p:nvSpPr>
        <p:spPr>
          <a:xfrm>
            <a:off x="6661875" y="4215468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76257" y="2902231"/>
            <a:ext cx="3147327" cy="1449910"/>
          </a:xfrm>
          <a:prstGeom prst="rect">
            <a:avLst/>
          </a:prstGeom>
        </p:spPr>
      </p:pic>
      <p:sp>
        <p:nvSpPr>
          <p:cNvPr id="344" name="Shape 344"/>
          <p:cNvSpPr/>
          <p:nvPr/>
        </p:nvSpPr>
        <p:spPr>
          <a:xfrm>
            <a:off x="6675000" y="2316711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5" name="Shape 3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9382" y="1003475"/>
            <a:ext cx="3147327" cy="1449910"/>
          </a:xfrm>
          <a:prstGeom prst="rect">
            <a:avLst/>
          </a:prstGeom>
        </p:spPr>
      </p:pic>
      <p:pic>
        <p:nvPicPr>
          <p:cNvPr id="346" name="Shape 34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55816" y="968742"/>
            <a:ext cx="3100889" cy="1443007"/>
          </a:xfrm>
          <a:prstGeom prst="rect">
            <a:avLst/>
          </a:prstGeom>
        </p:spPr>
      </p:pic>
      <p:pic>
        <p:nvPicPr>
          <p:cNvPr id="347" name="Shape 347"/>
          <p:cNvPicPr preferRelativeResize="0"/>
          <p:nvPr/>
        </p:nvPicPr>
        <p:blipFill rotWithShape="1">
          <a:blip r:embed="rId3"/>
          <a:srcRect b="16874"/>
          <a:stretch/>
        </p:blipFill>
        <p:spPr>
          <a:xfrm>
            <a:off x="4902662" y="1006675"/>
            <a:ext cx="3846850" cy="1627224"/>
          </a:xfrm>
          <a:prstGeom prst="rect">
            <a:avLst/>
          </a:prstGeom>
        </p:spPr>
      </p:pic>
      <p:sp>
        <p:nvSpPr>
          <p:cNvPr id="348" name="Shape 348"/>
          <p:cNvSpPr/>
          <p:nvPr/>
        </p:nvSpPr>
        <p:spPr>
          <a:xfrm>
            <a:off x="6675000" y="2497218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89382" y="1183981"/>
            <a:ext cx="3147327" cy="1449910"/>
          </a:xfrm>
          <a:prstGeom prst="rect">
            <a:avLst/>
          </a:prstGeom>
        </p:spPr>
      </p:pic>
      <p:pic>
        <p:nvPicPr>
          <p:cNvPr id="350" name="Shape 350"/>
          <p:cNvPicPr preferRelativeResize="0"/>
          <p:nvPr/>
        </p:nvPicPr>
        <p:blipFill rotWithShape="1">
          <a:blip r:embed="rId3"/>
          <a:srcRect t="9217" b="9784"/>
          <a:stretch/>
        </p:blipFill>
        <p:spPr>
          <a:xfrm>
            <a:off x="216425" y="1006675"/>
            <a:ext cx="3846850" cy="1585574"/>
          </a:xfrm>
          <a:prstGeom prst="rect">
            <a:avLst/>
          </a:prstGeom>
        </p:spPr>
      </p:pic>
      <p:sp>
        <p:nvSpPr>
          <p:cNvPr id="351" name="Shape 351"/>
          <p:cNvSpPr/>
          <p:nvPr/>
        </p:nvSpPr>
        <p:spPr>
          <a:xfrm>
            <a:off x="1972375" y="2316711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6757" y="1003475"/>
            <a:ext cx="3147327" cy="1449910"/>
          </a:xfrm>
          <a:prstGeom prst="rect">
            <a:avLst/>
          </a:prstGeom>
        </p:spPr>
      </p:pic>
      <p:pic>
        <p:nvPicPr>
          <p:cNvPr id="353" name="Shape 35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53191" y="968742"/>
            <a:ext cx="3100889" cy="1443007"/>
          </a:xfrm>
          <a:prstGeom prst="rect">
            <a:avLst/>
          </a:prstGeom>
        </p:spPr>
      </p:pic>
      <p:pic>
        <p:nvPicPr>
          <p:cNvPr id="354" name="Shape 354"/>
          <p:cNvPicPr preferRelativeResize="0"/>
          <p:nvPr/>
        </p:nvPicPr>
        <p:blipFill rotWithShape="1">
          <a:blip r:embed="rId3"/>
          <a:srcRect b="16874"/>
          <a:stretch/>
        </p:blipFill>
        <p:spPr>
          <a:xfrm>
            <a:off x="216425" y="1006675"/>
            <a:ext cx="3846850" cy="1627224"/>
          </a:xfrm>
          <a:prstGeom prst="rect">
            <a:avLst/>
          </a:prstGeom>
        </p:spPr>
      </p:pic>
      <p:sp>
        <p:nvSpPr>
          <p:cNvPr id="355" name="Shape 355"/>
          <p:cNvSpPr/>
          <p:nvPr/>
        </p:nvSpPr>
        <p:spPr>
          <a:xfrm>
            <a:off x="1972375" y="2497218"/>
            <a:ext cx="96000" cy="95100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6757" y="1183981"/>
            <a:ext cx="3147327" cy="1449910"/>
          </a:xfrm>
          <a:prstGeom prst="rect">
            <a:avLst/>
          </a:prstGeom>
        </p:spPr>
      </p:pic>
      <p:sp>
        <p:nvSpPr>
          <p:cNvPr id="357" name="Shape 357"/>
          <p:cNvSpPr/>
          <p:nvPr/>
        </p:nvSpPr>
        <p:spPr>
          <a:xfrm>
            <a:off x="201450" y="952448"/>
            <a:ext cx="4045800" cy="2316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904075" y="801845"/>
            <a:ext cx="4045800" cy="3821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Tracking Probability</a:t>
            </a:r>
          </a:p>
        </p:txBody>
      </p:sp>
      <p:sp>
        <p:nvSpPr>
          <p:cNvPr id="364" name="Shape 364"/>
          <p:cNvSpPr/>
          <p:nvPr/>
        </p:nvSpPr>
        <p:spPr>
          <a:xfrm>
            <a:off x="112425" y="1049300"/>
            <a:ext cx="8844300" cy="3485100"/>
          </a:xfrm>
          <a:prstGeom prst="rect">
            <a:avLst/>
          </a:prstGeom>
          <a:noFill/>
          <a:ln w="2857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" name="Picture 41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61" y="1217176"/>
            <a:ext cx="1914144" cy="1450848"/>
          </a:xfrm>
          <a:prstGeom prst="rect">
            <a:avLst/>
          </a:prstGeom>
        </p:spPr>
      </p:pic>
      <p:pic>
        <p:nvPicPr>
          <p:cNvPr id="44" name="Picture 43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87" y="2877571"/>
            <a:ext cx="1914144" cy="1450848"/>
          </a:xfrm>
          <a:prstGeom prst="rect">
            <a:avLst/>
          </a:prstGeom>
        </p:spPr>
      </p:pic>
      <p:pic>
        <p:nvPicPr>
          <p:cNvPr id="2" name="Picture 1" descr="picd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/>
          <a:stretch/>
        </p:blipFill>
        <p:spPr>
          <a:xfrm>
            <a:off x="388074" y="1199341"/>
            <a:ext cx="3151632" cy="1442785"/>
          </a:xfrm>
          <a:prstGeom prst="rect">
            <a:avLst/>
          </a:prstGeom>
        </p:spPr>
      </p:pic>
      <p:pic>
        <p:nvPicPr>
          <p:cNvPr id="41" name="Picture 40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2" y="1098176"/>
            <a:ext cx="1914144" cy="1450848"/>
          </a:xfrm>
          <a:prstGeom prst="rect">
            <a:avLst/>
          </a:prstGeom>
        </p:spPr>
      </p:pic>
      <p:pic>
        <p:nvPicPr>
          <p:cNvPr id="46" name="Picture 45" descr="picd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/>
          <a:stretch/>
        </p:blipFill>
        <p:spPr>
          <a:xfrm>
            <a:off x="5091527" y="1193004"/>
            <a:ext cx="3151632" cy="1442785"/>
          </a:xfrm>
          <a:prstGeom prst="rect">
            <a:avLst/>
          </a:prstGeom>
        </p:spPr>
      </p:pic>
      <p:pic>
        <p:nvPicPr>
          <p:cNvPr id="47" name="Picture 46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03" y="1228477"/>
            <a:ext cx="1914144" cy="1450848"/>
          </a:xfrm>
          <a:prstGeom prst="rect">
            <a:avLst/>
          </a:prstGeom>
        </p:spPr>
      </p:pic>
      <p:pic>
        <p:nvPicPr>
          <p:cNvPr id="51" name="Picture 50" descr="picd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5032250" y="2939105"/>
            <a:ext cx="3151632" cy="1418811"/>
          </a:xfrm>
          <a:prstGeom prst="rect">
            <a:avLst/>
          </a:prstGeom>
        </p:spPr>
      </p:pic>
      <p:pic>
        <p:nvPicPr>
          <p:cNvPr id="56" name="Shape 331"/>
          <p:cNvPicPr preferRelativeResize="0"/>
          <p:nvPr/>
        </p:nvPicPr>
        <p:blipFill rotWithShape="1">
          <a:blip r:embed="rId3"/>
          <a:srcRect b="16874"/>
          <a:stretch/>
        </p:blipFill>
        <p:spPr>
          <a:xfrm>
            <a:off x="216425" y="2714162"/>
            <a:ext cx="3846850" cy="1627224"/>
          </a:xfrm>
          <a:prstGeom prst="rect">
            <a:avLst/>
          </a:prstGeom>
        </p:spPr>
      </p:pic>
      <p:pic>
        <p:nvPicPr>
          <p:cNvPr id="58" name="Picture 57" descr="picd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390536" y="2917577"/>
            <a:ext cx="3151632" cy="1418811"/>
          </a:xfrm>
          <a:prstGeom prst="rect">
            <a:avLst/>
          </a:prstGeom>
        </p:spPr>
      </p:pic>
      <p:pic>
        <p:nvPicPr>
          <p:cNvPr id="59" name="Picture 58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3" y="3017956"/>
            <a:ext cx="1914144" cy="1450848"/>
          </a:xfrm>
          <a:prstGeom prst="rect">
            <a:avLst/>
          </a:prstGeom>
        </p:spPr>
      </p:pic>
      <p:sp>
        <p:nvSpPr>
          <p:cNvPr id="53" name="Shape 204"/>
          <p:cNvSpPr/>
          <p:nvPr/>
        </p:nvSpPr>
        <p:spPr>
          <a:xfrm>
            <a:off x="179363" y="2623402"/>
            <a:ext cx="8645089" cy="25253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204"/>
          <p:cNvSpPr/>
          <p:nvPr/>
        </p:nvSpPr>
        <p:spPr>
          <a:xfrm>
            <a:off x="159698" y="4334387"/>
            <a:ext cx="8645089" cy="137615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Picture 51" descr="pic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72" y="2808256"/>
            <a:ext cx="1914144" cy="14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27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8294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_BlockStree_2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732"/>
            <a:ext cx="784026" cy="10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USig_ColorPos_WrdmrkSta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4" y="-81643"/>
            <a:ext cx="1945253" cy="10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12120" y="898073"/>
            <a:ext cx="3971085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99"/>
                </a:solidFill>
                <a:latin typeface="Calibri" charset="0"/>
                <a:cs typeface="Calibri" charset="0"/>
              </a:rPr>
              <a:t>Goal: </a:t>
            </a: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Fast and Robust Velocity Estimation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Shape 12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55971" y="1241430"/>
            <a:ext cx="1004483" cy="668861"/>
          </a:xfrm>
          <a:prstGeom prst="rect">
            <a:avLst/>
          </a:prstGeom>
        </p:spPr>
      </p:pic>
      <p:pic>
        <p:nvPicPr>
          <p:cNvPr id="11" name="Shape 126"/>
          <p:cNvPicPr preferRelativeResize="0"/>
          <p:nvPr/>
        </p:nvPicPr>
        <p:blipFill rotWithShape="1">
          <a:blip r:embed="rId7"/>
          <a:srcRect b="5882"/>
          <a:stretch/>
        </p:blipFill>
        <p:spPr>
          <a:xfrm>
            <a:off x="1384607" y="1159471"/>
            <a:ext cx="637421" cy="799957"/>
          </a:xfrm>
          <a:prstGeom prst="rect">
            <a:avLst/>
          </a:prstGeom>
        </p:spPr>
      </p:pic>
      <p:pic>
        <p:nvPicPr>
          <p:cNvPr id="13" name="Shape 128"/>
          <p:cNvPicPr preferRelativeResize="0"/>
          <p:nvPr/>
        </p:nvPicPr>
        <p:blipFill rotWithShape="1">
          <a:blip r:embed="rId8"/>
          <a:srcRect l="27829" b="4607"/>
          <a:stretch/>
        </p:blipFill>
        <p:spPr>
          <a:xfrm>
            <a:off x="2229721" y="1177612"/>
            <a:ext cx="908875" cy="799957"/>
          </a:xfrm>
          <a:prstGeom prst="rect">
            <a:avLst/>
          </a:prstGeom>
        </p:spPr>
      </p:pic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2181411" y="0"/>
            <a:ext cx="4736353" cy="7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9285" rIns="81839" bIns="89285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" sz="1800" dirty="0"/>
              <a:t>Combining 3D Shape, Color, and Motion </a:t>
            </a:r>
            <a:endParaRPr lang="en-US" sz="1800" dirty="0" smtClean="0"/>
          </a:p>
          <a:p>
            <a:pPr algn="ctr">
              <a:defRPr/>
            </a:pPr>
            <a:r>
              <a:rPr lang="en" sz="1800" dirty="0" smtClean="0"/>
              <a:t>for </a:t>
            </a:r>
            <a:r>
              <a:rPr lang="en" sz="1800" dirty="0"/>
              <a:t>Robust Anytime Tracking</a:t>
            </a:r>
            <a:endParaRPr lang="en-US" sz="17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sp>
        <p:nvSpPr>
          <p:cNvPr id="137" name="Text Box 96"/>
          <p:cNvSpPr txBox="1">
            <a:spLocks noChangeArrowheads="1"/>
          </p:cNvSpPr>
          <p:nvPr/>
        </p:nvSpPr>
        <p:spPr bwMode="auto">
          <a:xfrm>
            <a:off x="2454239" y="623117"/>
            <a:ext cx="4241201" cy="2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840" rIns="81839" bIns="884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</a:rPr>
              <a:t>David Held, Jesse Levinson, Sebastian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Thrun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, and Silvio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Savarese</a:t>
            </a:r>
            <a:endParaRPr lang="en-US" sz="12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163" name="Rectangle 162">
            <a:hlinkClick r:id="rId9" action="ppaction://hlinksldjump"/>
          </p:cNvPr>
          <p:cNvSpPr/>
          <p:nvPr/>
        </p:nvSpPr>
        <p:spPr>
          <a:xfrm>
            <a:off x="854637" y="137457"/>
            <a:ext cx="1267010" cy="74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Shape 21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496741" y="903109"/>
            <a:ext cx="3390040" cy="132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deCogsEqn (5)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51" y="2262244"/>
            <a:ext cx="4342929" cy="238395"/>
          </a:xfrm>
          <a:prstGeom prst="rect">
            <a:avLst/>
          </a:prstGeom>
        </p:spPr>
      </p:pic>
      <p:sp>
        <p:nvSpPr>
          <p:cNvPr id="177" name="Shape 335"/>
          <p:cNvSpPr/>
          <p:nvPr/>
        </p:nvSpPr>
        <p:spPr>
          <a:xfrm>
            <a:off x="1902453" y="2758505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358"/>
          <p:cNvSpPr/>
          <p:nvPr/>
        </p:nvSpPr>
        <p:spPr>
          <a:xfrm>
            <a:off x="1879650" y="2181727"/>
            <a:ext cx="1360354" cy="12851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204"/>
          <p:cNvSpPr/>
          <p:nvPr/>
        </p:nvSpPr>
        <p:spPr>
          <a:xfrm>
            <a:off x="284408" y="3369504"/>
            <a:ext cx="2906812" cy="46271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Text Box 3"/>
          <p:cNvSpPr txBox="1">
            <a:spLocks noChangeArrowheads="1"/>
          </p:cNvSpPr>
          <p:nvPr/>
        </p:nvSpPr>
        <p:spPr bwMode="auto">
          <a:xfrm>
            <a:off x="0" y="1999344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Baseline: Centroid </a:t>
            </a:r>
            <a:r>
              <a:rPr lang="en-US" sz="1200" dirty="0" err="1" smtClean="0">
                <a:solidFill>
                  <a:srgbClr val="000099"/>
                </a:solidFill>
                <a:latin typeface="Calibri" charset="0"/>
                <a:cs typeface="Calibri" charset="0"/>
              </a:rPr>
              <a:t>Kalman</a:t>
            </a: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 Filter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13018" y="3557654"/>
            <a:ext cx="3710871" cy="1547024"/>
            <a:chOff x="1725459" y="772003"/>
            <a:chExt cx="6853494" cy="2857151"/>
          </a:xfrm>
        </p:grpSpPr>
        <p:pic>
          <p:nvPicPr>
            <p:cNvPr id="182" name="Shape 298"/>
            <p:cNvPicPr preferRelativeResize="0"/>
            <p:nvPr/>
          </p:nvPicPr>
          <p:blipFill rotWithShape="1">
            <a:blip r:embed="rId12"/>
            <a:srcRect b="17827"/>
            <a:stretch/>
          </p:blipFill>
          <p:spPr>
            <a:xfrm>
              <a:off x="1746257" y="877963"/>
              <a:ext cx="5342435" cy="2234002"/>
            </a:xfrm>
            <a:prstGeom prst="rect">
              <a:avLst/>
            </a:prstGeom>
          </p:spPr>
        </p:pic>
        <p:sp>
          <p:nvSpPr>
            <p:cNvPr id="183" name="Shape 299"/>
            <p:cNvSpPr/>
            <p:nvPr/>
          </p:nvSpPr>
          <p:spPr>
            <a:xfrm>
              <a:off x="4184885" y="29172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84" name="Shape 300"/>
            <p:cNvPicPr preferRelativeResize="0"/>
            <p:nvPr/>
          </p:nvPicPr>
          <p:blipFill>
            <a:blip r:embed="rId13"/>
            <a:stretch>
              <a:fillRect/>
            </a:stretch>
          </p:blipFill>
          <p:spPr>
            <a:xfrm>
              <a:off x="1982807" y="1093469"/>
              <a:ext cx="4370953" cy="2013600"/>
            </a:xfrm>
            <a:prstGeom prst="rect">
              <a:avLst/>
            </a:prstGeom>
          </p:spPr>
        </p:pic>
        <p:sp>
          <p:nvSpPr>
            <p:cNvPr id="185" name="Shape 302"/>
            <p:cNvSpPr/>
            <p:nvPr/>
          </p:nvSpPr>
          <p:spPr>
            <a:xfrm>
              <a:off x="1725459" y="7720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86" name="Picture 185" descr="picc2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"/>
            <a:stretch/>
          </p:blipFill>
          <p:spPr>
            <a:xfrm>
              <a:off x="2061184" y="1111155"/>
              <a:ext cx="4242816" cy="1996580"/>
            </a:xfrm>
            <a:prstGeom prst="rect">
              <a:avLst/>
            </a:prstGeom>
          </p:spPr>
        </p:pic>
        <p:pic>
          <p:nvPicPr>
            <p:cNvPr id="187" name="Picture 186" descr="picb3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07" y="1137100"/>
              <a:ext cx="2639568" cy="2011680"/>
            </a:xfrm>
            <a:prstGeom prst="rect">
              <a:avLst/>
            </a:prstGeom>
          </p:spPr>
        </p:pic>
        <p:cxnSp>
          <p:nvCxnSpPr>
            <p:cNvPr id="188" name="Shape 303"/>
            <p:cNvCxnSpPr/>
            <p:nvPr/>
          </p:nvCxnSpPr>
          <p:spPr>
            <a:xfrm flipH="1">
              <a:off x="5068624" y="2237275"/>
              <a:ext cx="9300" cy="3372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cxnSp>
          <p:nvCxnSpPr>
            <p:cNvPr id="189" name="Shape 304"/>
            <p:cNvCxnSpPr/>
            <p:nvPr/>
          </p:nvCxnSpPr>
          <p:spPr>
            <a:xfrm rot="10800000">
              <a:off x="4778150" y="2574550"/>
              <a:ext cx="290399" cy="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cxnSp>
          <p:nvCxnSpPr>
            <p:cNvPr id="190" name="Shape 305"/>
            <p:cNvCxnSpPr/>
            <p:nvPr/>
          </p:nvCxnSpPr>
          <p:spPr>
            <a:xfrm>
              <a:off x="4780625" y="2566450"/>
              <a:ext cx="0" cy="3000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sp>
          <p:nvSpPr>
            <p:cNvPr id="191" name="Shape 320"/>
            <p:cNvSpPr txBox="1"/>
            <p:nvPr/>
          </p:nvSpPr>
          <p:spPr>
            <a:xfrm>
              <a:off x="1842754" y="3038754"/>
              <a:ext cx="6736199" cy="590400"/>
            </a:xfrm>
            <a:prstGeom prst="rect">
              <a:avLst/>
            </a:prstGeom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1200" dirty="0"/>
                <a:t>Local Search       Poor Local Optimum!</a:t>
              </a:r>
            </a:p>
          </p:txBody>
        </p:sp>
        <p:cxnSp>
          <p:nvCxnSpPr>
            <p:cNvPr id="192" name="Shape 321"/>
            <p:cNvCxnSpPr/>
            <p:nvPr/>
          </p:nvCxnSpPr>
          <p:spPr>
            <a:xfrm>
              <a:off x="3726695" y="3403221"/>
              <a:ext cx="432352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  <p:grpSp>
        <p:nvGrpSpPr>
          <p:cNvPr id="193" name="Group 192"/>
          <p:cNvGrpSpPr/>
          <p:nvPr/>
        </p:nvGrpSpPr>
        <p:grpSpPr>
          <a:xfrm>
            <a:off x="-56225" y="2165033"/>
            <a:ext cx="4008166" cy="1250646"/>
            <a:chOff x="-56225" y="1701151"/>
            <a:chExt cx="9284638" cy="2897034"/>
          </a:xfrm>
        </p:grpSpPr>
        <p:pic>
          <p:nvPicPr>
            <p:cNvPr id="194" name="Shape 196"/>
            <p:cNvPicPr preferRelativeResize="0"/>
            <p:nvPr/>
          </p:nvPicPr>
          <p:blipFill rotWithShape="1">
            <a:blip r:embed="rId12"/>
            <a:srcRect l="6034" r="14662" b="19002"/>
            <a:stretch/>
          </p:blipFill>
          <p:spPr>
            <a:xfrm>
              <a:off x="4745650" y="2047681"/>
              <a:ext cx="4236599" cy="2202024"/>
            </a:xfrm>
            <a:prstGeom prst="rect">
              <a:avLst/>
            </a:prstGeom>
          </p:spPr>
        </p:pic>
        <p:sp>
          <p:nvSpPr>
            <p:cNvPr id="195" name="Shape 197"/>
            <p:cNvSpPr/>
            <p:nvPr/>
          </p:nvSpPr>
          <p:spPr>
            <a:xfrm>
              <a:off x="6861885" y="4117716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96" name="Shape 198"/>
            <p:cNvPicPr preferRelativeResize="0"/>
            <p:nvPr/>
          </p:nvPicPr>
          <p:blipFill rotWithShape="1">
            <a:blip r:embed="rId13"/>
            <a:srcRect l="1957" r="1114"/>
            <a:stretch/>
          </p:blipFill>
          <p:spPr>
            <a:xfrm>
              <a:off x="4745650" y="2293931"/>
              <a:ext cx="4236599" cy="2013600"/>
            </a:xfrm>
            <a:prstGeom prst="rect">
              <a:avLst/>
            </a:prstGeom>
          </p:spPr>
        </p:pic>
        <p:sp>
          <p:nvSpPr>
            <p:cNvPr id="197" name="Shape 199"/>
            <p:cNvSpPr/>
            <p:nvPr/>
          </p:nvSpPr>
          <p:spPr>
            <a:xfrm>
              <a:off x="4402459" y="1952625"/>
              <a:ext cx="4712999" cy="3413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200"/>
            <p:cNvSpPr/>
            <p:nvPr/>
          </p:nvSpPr>
          <p:spPr>
            <a:xfrm>
              <a:off x="167400" y="2291012"/>
              <a:ext cx="4225200" cy="2007000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203"/>
            <p:cNvSpPr/>
            <p:nvPr/>
          </p:nvSpPr>
          <p:spPr>
            <a:xfrm>
              <a:off x="4365875" y="2304731"/>
              <a:ext cx="487200" cy="1995599"/>
            </a:xfrm>
            <a:prstGeom prst="rect">
              <a:avLst/>
            </a:prstGeom>
            <a:solidFill>
              <a:srgbClr val="000000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00" name="Picture 199" descr="picc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424" y="2298119"/>
              <a:ext cx="4242816" cy="2017776"/>
            </a:xfrm>
            <a:prstGeom prst="rect">
              <a:avLst/>
            </a:prstGeom>
          </p:spPr>
        </p:pic>
        <p:pic>
          <p:nvPicPr>
            <p:cNvPr id="201" name="Picture 200" descr="picb3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54" y="2424629"/>
              <a:ext cx="2639568" cy="2011680"/>
            </a:xfrm>
            <a:prstGeom prst="rect">
              <a:avLst/>
            </a:prstGeom>
          </p:spPr>
        </p:pic>
        <p:sp>
          <p:nvSpPr>
            <p:cNvPr id="202" name="Shape 204"/>
            <p:cNvSpPr/>
            <p:nvPr/>
          </p:nvSpPr>
          <p:spPr>
            <a:xfrm>
              <a:off x="-56225" y="2008363"/>
              <a:ext cx="9114599" cy="3032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5"/>
            <p:cNvSpPr txBox="1"/>
            <p:nvPr/>
          </p:nvSpPr>
          <p:spPr>
            <a:xfrm>
              <a:off x="1848147" y="1701151"/>
              <a:ext cx="1246826" cy="457201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b="1" dirty="0"/>
                <a:t>t+1</a:t>
              </a:r>
            </a:p>
          </p:txBody>
        </p:sp>
        <p:sp>
          <p:nvSpPr>
            <p:cNvPr id="204" name="Shape 206"/>
            <p:cNvSpPr txBox="1"/>
            <p:nvPr/>
          </p:nvSpPr>
          <p:spPr>
            <a:xfrm>
              <a:off x="6687472" y="1701151"/>
              <a:ext cx="793125" cy="457201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b="1" dirty="0"/>
                <a:t>t</a:t>
              </a:r>
            </a:p>
          </p:txBody>
        </p:sp>
        <p:sp>
          <p:nvSpPr>
            <p:cNvPr id="205" name="Shape 204"/>
            <p:cNvSpPr/>
            <p:nvPr/>
          </p:nvSpPr>
          <p:spPr>
            <a:xfrm>
              <a:off x="113814" y="4294886"/>
              <a:ext cx="9114599" cy="3032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14"/>
            <p:cNvSpPr/>
            <p:nvPr/>
          </p:nvSpPr>
          <p:spPr>
            <a:xfrm>
              <a:off x="1097727" y="3318457"/>
              <a:ext cx="187500" cy="187500"/>
            </a:xfrm>
            <a:prstGeom prst="ellipse">
              <a:avLst/>
            </a:prstGeom>
            <a:solidFill>
              <a:srgbClr val="00FF00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38"/>
            <p:cNvSpPr/>
            <p:nvPr/>
          </p:nvSpPr>
          <p:spPr>
            <a:xfrm>
              <a:off x="6847375" y="3193525"/>
              <a:ext cx="187500" cy="187500"/>
            </a:xfrm>
            <a:prstGeom prst="ellipse">
              <a:avLst/>
            </a:prstGeom>
            <a:solidFill>
              <a:srgbClr val="00FF00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08" name="Shape 239"/>
            <p:cNvCxnSpPr/>
            <p:nvPr/>
          </p:nvCxnSpPr>
          <p:spPr>
            <a:xfrm flipH="1">
              <a:off x="1296521" y="3304675"/>
              <a:ext cx="5642429" cy="108157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09" name="Shape 250"/>
            <p:cNvSpPr txBox="1"/>
            <p:nvPr/>
          </p:nvSpPr>
          <p:spPr>
            <a:xfrm>
              <a:off x="395189" y="3528536"/>
              <a:ext cx="2717754" cy="457201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b="1" dirty="0">
                  <a:ln>
                    <a:solidFill>
                      <a:schemeClr val="tx1"/>
                    </a:solidFill>
                  </a:ln>
                  <a:solidFill>
                    <a:srgbClr val="4A86E8"/>
                  </a:solidFill>
                  <a:latin typeface="Arial Black"/>
                </a:rPr>
                <a:t>Occlusions</a:t>
              </a:r>
            </a:p>
          </p:txBody>
        </p:sp>
        <p:cxnSp>
          <p:nvCxnSpPr>
            <p:cNvPr id="210" name="Shape 249"/>
            <p:cNvCxnSpPr/>
            <p:nvPr/>
          </p:nvCxnSpPr>
          <p:spPr>
            <a:xfrm flipH="1">
              <a:off x="1322980" y="3624481"/>
              <a:ext cx="1076025" cy="35275"/>
            </a:xfrm>
            <a:prstGeom prst="straightConnector1">
              <a:avLst/>
            </a:prstGeom>
            <a:noFill/>
            <a:ln w="19050" cap="flat">
              <a:solidFill>
                <a:srgbClr val="4A86E8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1" name="Shape 257"/>
            <p:cNvSpPr txBox="1"/>
            <p:nvPr/>
          </p:nvSpPr>
          <p:spPr>
            <a:xfrm>
              <a:off x="2959951" y="3483975"/>
              <a:ext cx="3858724" cy="457201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 b="1" dirty="0">
                  <a:ln>
                    <a:solidFill>
                      <a:schemeClr val="tx1"/>
                    </a:solidFill>
                  </a:ln>
                  <a:solidFill>
                    <a:srgbClr val="4A86E8"/>
                  </a:solidFill>
                  <a:latin typeface="Arial Black"/>
                </a:rPr>
                <a:t>Actual Motion</a:t>
              </a:r>
            </a:p>
          </p:txBody>
        </p:sp>
        <p:cxnSp>
          <p:nvCxnSpPr>
            <p:cNvPr id="212" name="Shape 258"/>
            <p:cNvCxnSpPr/>
            <p:nvPr/>
          </p:nvCxnSpPr>
          <p:spPr>
            <a:xfrm flipH="1">
              <a:off x="2425464" y="3530200"/>
              <a:ext cx="4522162" cy="85462"/>
            </a:xfrm>
            <a:prstGeom prst="straightConnector1">
              <a:avLst/>
            </a:prstGeom>
            <a:noFill/>
            <a:ln w="19050" cap="flat">
              <a:solidFill>
                <a:srgbClr val="4A86E8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13" name="Text Box 3"/>
          <p:cNvSpPr txBox="1">
            <a:spLocks noChangeArrowheads="1"/>
          </p:cNvSpPr>
          <p:nvPr/>
        </p:nvSpPr>
        <p:spPr bwMode="auto">
          <a:xfrm>
            <a:off x="0" y="3449404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Baseline: ICP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8" name="compare_all thi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61588" y="3683158"/>
            <a:ext cx="3945390" cy="1460342"/>
          </a:xfrm>
          <a:prstGeom prst="rect">
            <a:avLst/>
          </a:prstGeom>
        </p:spPr>
      </p:pic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4556452" y="2553547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Annealed Dynamic Histograms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229948" y="2794161"/>
            <a:ext cx="4251847" cy="869044"/>
            <a:chOff x="3776368" y="1006929"/>
            <a:chExt cx="4251847" cy="869044"/>
          </a:xfrm>
        </p:grpSpPr>
        <p:grpSp>
          <p:nvGrpSpPr>
            <p:cNvPr id="111" name="Group 110"/>
            <p:cNvGrpSpPr/>
            <p:nvPr/>
          </p:nvGrpSpPr>
          <p:grpSpPr>
            <a:xfrm>
              <a:off x="3776368" y="1006929"/>
              <a:ext cx="4251847" cy="861787"/>
              <a:chOff x="220367" y="784668"/>
              <a:chExt cx="8774573" cy="1778477"/>
            </a:xfrm>
          </p:grpSpPr>
          <p:cxnSp>
            <p:nvCxnSpPr>
              <p:cNvPr id="114" name="Shape 775"/>
              <p:cNvCxnSpPr/>
              <p:nvPr/>
            </p:nvCxnSpPr>
            <p:spPr>
              <a:xfrm flipV="1">
                <a:off x="221516" y="784668"/>
                <a:ext cx="0" cy="1778477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med" len="med"/>
              </a:ln>
            </p:spPr>
          </p:cxnSp>
          <p:grpSp>
            <p:nvGrpSpPr>
              <p:cNvPr id="115" name="Group 114"/>
              <p:cNvGrpSpPr/>
              <p:nvPr/>
            </p:nvGrpSpPr>
            <p:grpSpPr>
              <a:xfrm>
                <a:off x="220367" y="1087474"/>
                <a:ext cx="8774573" cy="1475669"/>
                <a:chOff x="220367" y="1087474"/>
                <a:chExt cx="8774573" cy="1475669"/>
              </a:xfrm>
            </p:grpSpPr>
            <p:cxnSp>
              <p:nvCxnSpPr>
                <p:cNvPr id="116" name="Shape 776"/>
                <p:cNvCxnSpPr/>
                <p:nvPr/>
              </p:nvCxnSpPr>
              <p:spPr>
                <a:xfrm>
                  <a:off x="2215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17" name="Shape 777"/>
                <p:cNvCxnSpPr/>
                <p:nvPr/>
              </p:nvCxnSpPr>
              <p:spPr>
                <a:xfrm>
                  <a:off x="2215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118" name="Shape 778"/>
                <p:cNvCxnSpPr/>
                <p:nvPr/>
              </p:nvCxnSpPr>
              <p:spPr>
                <a:xfrm>
                  <a:off x="20643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19" name="Shape 779"/>
                <p:cNvCxnSpPr/>
                <p:nvPr/>
              </p:nvCxnSpPr>
              <p:spPr>
                <a:xfrm>
                  <a:off x="11471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20" name="Shape 780"/>
                <p:cNvCxnSpPr/>
                <p:nvPr/>
              </p:nvCxnSpPr>
              <p:spPr>
                <a:xfrm>
                  <a:off x="2203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21" name="Shape 781"/>
                <p:cNvSpPr/>
                <p:nvPr/>
              </p:nvSpPr>
              <p:spPr>
                <a:xfrm>
                  <a:off x="642241" y="1387345"/>
                  <a:ext cx="83999" cy="83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2" name="Shape 782"/>
                <p:cNvSpPr/>
                <p:nvPr/>
              </p:nvSpPr>
              <p:spPr>
                <a:xfrm>
                  <a:off x="1426000" y="1241483"/>
                  <a:ext cx="395999" cy="395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3" name="Shape 783"/>
                <p:cNvSpPr/>
                <p:nvPr/>
              </p:nvSpPr>
              <p:spPr>
                <a:xfrm>
                  <a:off x="6422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24" name="Shape 784"/>
                <p:cNvSpPr/>
                <p:nvPr/>
              </p:nvSpPr>
              <p:spPr>
                <a:xfrm>
                  <a:off x="15636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25" name="Shape 790"/>
                <p:cNvCxnSpPr/>
                <p:nvPr/>
              </p:nvCxnSpPr>
              <p:spPr>
                <a:xfrm>
                  <a:off x="34219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26" name="Shape 791"/>
                <p:cNvCxnSpPr/>
                <p:nvPr/>
              </p:nvCxnSpPr>
              <p:spPr>
                <a:xfrm>
                  <a:off x="34219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127" name="Shape 792"/>
                <p:cNvCxnSpPr/>
                <p:nvPr/>
              </p:nvCxnSpPr>
              <p:spPr>
                <a:xfrm>
                  <a:off x="52647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28" name="Shape 793"/>
                <p:cNvCxnSpPr/>
                <p:nvPr/>
              </p:nvCxnSpPr>
              <p:spPr>
                <a:xfrm>
                  <a:off x="43475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29" name="Shape 794"/>
                <p:cNvCxnSpPr/>
                <p:nvPr/>
              </p:nvCxnSpPr>
              <p:spPr>
                <a:xfrm>
                  <a:off x="34207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30" name="Shape 795"/>
                <p:cNvSpPr/>
                <p:nvPr/>
              </p:nvSpPr>
              <p:spPr>
                <a:xfrm>
                  <a:off x="3842641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1" name="Shape 796"/>
                <p:cNvSpPr/>
                <p:nvPr/>
              </p:nvSpPr>
              <p:spPr>
                <a:xfrm>
                  <a:off x="38426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32" name="Shape 797"/>
                <p:cNvSpPr/>
                <p:nvPr/>
              </p:nvSpPr>
              <p:spPr>
                <a:xfrm>
                  <a:off x="47640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33" name="Shape 799"/>
                <p:cNvCxnSpPr/>
                <p:nvPr/>
              </p:nvCxnSpPr>
              <p:spPr>
                <a:xfrm>
                  <a:off x="6874240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34" name="Shape 800"/>
                <p:cNvCxnSpPr/>
                <p:nvPr/>
              </p:nvCxnSpPr>
              <p:spPr>
                <a:xfrm>
                  <a:off x="6874240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35" name="Shape 801"/>
                <p:cNvCxnSpPr/>
                <p:nvPr/>
              </p:nvCxnSpPr>
              <p:spPr>
                <a:xfrm>
                  <a:off x="8717082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136" name="Shape 802"/>
                <p:cNvCxnSpPr/>
                <p:nvPr/>
              </p:nvCxnSpPr>
              <p:spPr>
                <a:xfrm>
                  <a:off x="7799872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38" name="Shape 803"/>
                <p:cNvCxnSpPr/>
                <p:nvPr/>
              </p:nvCxnSpPr>
              <p:spPr>
                <a:xfrm>
                  <a:off x="6873092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39" name="Shape 804"/>
                <p:cNvSpPr/>
                <p:nvPr/>
              </p:nvSpPr>
              <p:spPr>
                <a:xfrm>
                  <a:off x="7294966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0" name="Shape 805"/>
                <p:cNvSpPr/>
                <p:nvPr/>
              </p:nvSpPr>
              <p:spPr>
                <a:xfrm>
                  <a:off x="7294966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1" name="Shape 806"/>
                <p:cNvSpPr/>
                <p:nvPr/>
              </p:nvSpPr>
              <p:spPr>
                <a:xfrm>
                  <a:off x="8216380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42" name="Shape 809"/>
                <p:cNvCxnSpPr/>
                <p:nvPr/>
              </p:nvCxnSpPr>
              <p:spPr>
                <a:xfrm>
                  <a:off x="2407800" y="1769400"/>
                  <a:ext cx="7307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143" name="Shape 810"/>
                <p:cNvCxnSpPr/>
                <p:nvPr/>
              </p:nvCxnSpPr>
              <p:spPr>
                <a:xfrm>
                  <a:off x="5630675" y="1769400"/>
                  <a:ext cx="7682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144" name="Shape 811"/>
                <p:cNvCxnSpPr/>
                <p:nvPr/>
              </p:nvCxnSpPr>
              <p:spPr>
                <a:xfrm>
                  <a:off x="4340071" y="1406492"/>
                  <a:ext cx="9246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45" name="Shape 812"/>
                <p:cNvSpPr/>
                <p:nvPr/>
              </p:nvSpPr>
              <p:spPr>
                <a:xfrm>
                  <a:off x="4519372" y="1199029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6" name="Shape 813"/>
                <p:cNvSpPr/>
                <p:nvPr/>
              </p:nvSpPr>
              <p:spPr>
                <a:xfrm>
                  <a:off x="4965583" y="1199034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47" name="Shape 814"/>
                <p:cNvCxnSpPr/>
                <p:nvPr/>
              </p:nvCxnSpPr>
              <p:spPr>
                <a:xfrm>
                  <a:off x="4784199" y="1087474"/>
                  <a:ext cx="0" cy="6693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48" name="Shape 815"/>
                <p:cNvSpPr/>
                <p:nvPr/>
              </p:nvSpPr>
              <p:spPr>
                <a:xfrm>
                  <a:off x="4448407" y="1463943"/>
                  <a:ext cx="215400" cy="2154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49" name="Shape 816"/>
                <p:cNvSpPr/>
                <p:nvPr/>
              </p:nvSpPr>
              <p:spPr>
                <a:xfrm>
                  <a:off x="4889208" y="1459133"/>
                  <a:ext cx="225000" cy="225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50" name="Shape 817"/>
                <p:cNvCxnSpPr/>
                <p:nvPr/>
              </p:nvCxnSpPr>
              <p:spPr>
                <a:xfrm>
                  <a:off x="7807796" y="1403662"/>
                  <a:ext cx="9165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51" name="Shape 818"/>
                <p:cNvSpPr/>
                <p:nvPr/>
              </p:nvSpPr>
              <p:spPr>
                <a:xfrm>
                  <a:off x="7985506" y="1198040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52" name="Shape 819"/>
                <p:cNvSpPr/>
                <p:nvPr/>
              </p:nvSpPr>
              <p:spPr>
                <a:xfrm>
                  <a:off x="8427757" y="1198045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53" name="Shape 820"/>
                <p:cNvCxnSpPr/>
                <p:nvPr/>
              </p:nvCxnSpPr>
              <p:spPr>
                <a:xfrm>
                  <a:off x="8247982" y="1087474"/>
                  <a:ext cx="0" cy="6636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54" name="Shape 821"/>
                <p:cNvCxnSpPr/>
                <p:nvPr/>
              </p:nvCxnSpPr>
              <p:spPr>
                <a:xfrm>
                  <a:off x="8023304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55" name="Shape 822"/>
                <p:cNvCxnSpPr/>
                <p:nvPr/>
              </p:nvCxnSpPr>
              <p:spPr>
                <a:xfrm rot="10800000" flipH="1">
                  <a:off x="7812741" y="1575707"/>
                  <a:ext cx="458399" cy="5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56" name="Shape 823"/>
                <p:cNvSpPr/>
                <p:nvPr/>
              </p:nvSpPr>
              <p:spPr>
                <a:xfrm>
                  <a:off x="7852015" y="1422211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57" name="Shape 824"/>
                <p:cNvSpPr/>
                <p:nvPr/>
              </p:nvSpPr>
              <p:spPr>
                <a:xfrm>
                  <a:off x="8095233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58" name="Shape 825"/>
                <p:cNvCxnSpPr/>
                <p:nvPr/>
              </p:nvCxnSpPr>
              <p:spPr>
                <a:xfrm>
                  <a:off x="8257117" y="1576307"/>
                  <a:ext cx="4751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59" name="Shape 826"/>
                <p:cNvSpPr/>
                <p:nvPr/>
              </p:nvSpPr>
              <p:spPr>
                <a:xfrm>
                  <a:off x="8313188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1" name="Shape 827"/>
                <p:cNvSpPr/>
                <p:nvPr/>
              </p:nvSpPr>
              <p:spPr>
                <a:xfrm>
                  <a:off x="8539609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2" name="Shape 828"/>
                <p:cNvSpPr/>
                <p:nvPr/>
              </p:nvSpPr>
              <p:spPr>
                <a:xfrm>
                  <a:off x="8539603" y="1620364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4" name="Shape 829"/>
                <p:cNvSpPr/>
                <p:nvPr/>
              </p:nvSpPr>
              <p:spPr>
                <a:xfrm>
                  <a:off x="8313193" y="162116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65" name="Shape 830"/>
                <p:cNvCxnSpPr/>
                <p:nvPr/>
              </p:nvCxnSpPr>
              <p:spPr>
                <a:xfrm>
                  <a:off x="8467679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66" name="Shape 831"/>
                <p:cNvSpPr/>
                <p:nvPr/>
              </p:nvSpPr>
              <p:spPr>
                <a:xfrm>
                  <a:off x="7852015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67" name="Shape 832"/>
                <p:cNvSpPr/>
                <p:nvPr/>
              </p:nvSpPr>
              <p:spPr>
                <a:xfrm>
                  <a:off x="8059390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cxnSp>
          <p:nvCxnSpPr>
            <p:cNvPr id="112" name="Shape 775"/>
            <p:cNvCxnSpPr/>
            <p:nvPr/>
          </p:nvCxnSpPr>
          <p:spPr>
            <a:xfrm flipV="1">
              <a:off x="5335397" y="1014186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cxnSp>
          <p:nvCxnSpPr>
            <p:cNvPr id="113" name="Shape 775"/>
            <p:cNvCxnSpPr/>
            <p:nvPr/>
          </p:nvCxnSpPr>
          <p:spPr>
            <a:xfrm flipV="1">
              <a:off x="7002725" y="1012371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  <p:sp>
        <p:nvSpPr>
          <p:cNvPr id="168" name="Rectangle 167"/>
          <p:cNvSpPr/>
          <p:nvPr/>
        </p:nvSpPr>
        <p:spPr>
          <a:xfrm>
            <a:off x="8297332" y="3706518"/>
            <a:ext cx="281550" cy="143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10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6037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141111" y="2483556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cxnSp>
        <p:nvCxnSpPr>
          <p:cNvPr id="18" name="Shape 239"/>
          <p:cNvCxnSpPr/>
          <p:nvPr/>
        </p:nvCxnSpPr>
        <p:spPr>
          <a:xfrm flipH="1">
            <a:off x="1928519" y="3304675"/>
            <a:ext cx="5010434" cy="34955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5894115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677333" y="2370667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cxnSp>
        <p:nvCxnSpPr>
          <p:cNvPr id="18" name="Shape 239"/>
          <p:cNvCxnSpPr/>
          <p:nvPr/>
        </p:nvCxnSpPr>
        <p:spPr>
          <a:xfrm flipH="1" flipV="1">
            <a:off x="2502370" y="3254963"/>
            <a:ext cx="4436582" cy="49712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964467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329260" y="2605852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cxnSp>
        <p:nvCxnSpPr>
          <p:cNvPr id="18" name="Shape 239"/>
          <p:cNvCxnSpPr/>
          <p:nvPr/>
        </p:nvCxnSpPr>
        <p:spPr>
          <a:xfrm flipH="1">
            <a:off x="2097852" y="3304675"/>
            <a:ext cx="4841100" cy="91399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318943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141111" y="2483556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cxnSp>
        <p:nvCxnSpPr>
          <p:cNvPr id="18" name="Shape 239"/>
          <p:cNvCxnSpPr/>
          <p:nvPr/>
        </p:nvCxnSpPr>
        <p:spPr>
          <a:xfrm flipH="1" flipV="1">
            <a:off x="1975556" y="3264370"/>
            <a:ext cx="4963396" cy="40305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969490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141111" y="2483556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1186" y="2831631"/>
            <a:ext cx="37092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9E8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29E800"/>
                </a:solidFill>
              </a:rPr>
              <a:t>t</a:t>
            </a:r>
            <a:endParaRPr lang="en-US" sz="2800" baseline="-25000" dirty="0">
              <a:solidFill>
                <a:srgbClr val="29E800"/>
              </a:solidFill>
            </a:endParaRPr>
          </a:p>
        </p:txBody>
      </p:sp>
      <p:cxnSp>
        <p:nvCxnSpPr>
          <p:cNvPr id="21" name="Shape 239"/>
          <p:cNvCxnSpPr/>
          <p:nvPr/>
        </p:nvCxnSpPr>
        <p:spPr>
          <a:xfrm flipH="1" flipV="1">
            <a:off x="1975556" y="3264370"/>
            <a:ext cx="4963396" cy="40305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20202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2454" r="4880" b="5956"/>
          <a:stretch/>
        </p:blipFill>
        <p:spPr>
          <a:xfrm>
            <a:off x="141111" y="2483556"/>
            <a:ext cx="3894668" cy="164629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854222" y="2351852"/>
            <a:ext cx="3988741" cy="18438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icc2.png"/>
          <p:cNvPicPr>
            <a:picLocks noChangeAspect="1"/>
          </p:cNvPicPr>
          <p:nvPr/>
        </p:nvPicPr>
        <p:blipFill rotWithShape="1">
          <a:blip r:embed="rId5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5024"/>
          <a:stretch/>
        </p:blipFill>
        <p:spPr>
          <a:xfrm>
            <a:off x="4742424" y="2492963"/>
            <a:ext cx="4242816" cy="1721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226" y="4410376"/>
            <a:ext cx="3620441" cy="620235"/>
          </a:xfrm>
          <a:prstGeom prst="rect">
            <a:avLst/>
          </a:prstGeom>
        </p:spPr>
      </p:pic>
      <p:cxnSp>
        <p:nvCxnSpPr>
          <p:cNvPr id="21" name="Shape 239"/>
          <p:cNvCxnSpPr/>
          <p:nvPr/>
        </p:nvCxnSpPr>
        <p:spPr>
          <a:xfrm flipH="1" flipV="1">
            <a:off x="1975556" y="3264370"/>
            <a:ext cx="4963396" cy="40305"/>
          </a:xfrm>
          <a:prstGeom prst="straightConnector1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" name="TextBox 21"/>
          <p:cNvSpPr txBox="1"/>
          <p:nvPr/>
        </p:nvSpPr>
        <p:spPr>
          <a:xfrm>
            <a:off x="3791186" y="2831631"/>
            <a:ext cx="370923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9E8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29E800"/>
                </a:solidFill>
              </a:rPr>
              <a:t>t</a:t>
            </a:r>
            <a:endParaRPr lang="en-US" sz="2800" baseline="-25000" dirty="0">
              <a:solidFill>
                <a:srgbClr val="29E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333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9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0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9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5623982" y="944359"/>
            <a:ext cx="2777555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8" name="Shape 190"/>
          <p:cNvSpPr txBox="1"/>
          <p:nvPr/>
        </p:nvSpPr>
        <p:spPr>
          <a:xfrm>
            <a:off x="5750755" y="2091668"/>
            <a:ext cx="271591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Constant velocity Kalman filter</a:t>
            </a:r>
          </a:p>
        </p:txBody>
      </p:sp>
    </p:spTree>
    <p:extLst>
      <p:ext uri="{BB962C8B-B14F-4D97-AF65-F5344CB8AC3E}">
        <p14:creationId xmlns:p14="http://schemas.microsoft.com/office/powerpoint/2010/main" val="303996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pic>
        <p:nvPicPr>
          <p:cNvPr id="15" name="Shape 211"/>
          <p:cNvPicPr preferRelativeResize="0"/>
          <p:nvPr/>
        </p:nvPicPr>
        <p:blipFill rotWithShape="1">
          <a:blip r:embed="rId3"/>
          <a:srcRect r="63649" b="59406"/>
          <a:stretch/>
        </p:blipFill>
        <p:spPr>
          <a:xfrm>
            <a:off x="2410677" y="2038514"/>
            <a:ext cx="1477477" cy="1237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3961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hlinkClick r:id="rId4" action="ppaction://hlinksldjump"/>
          </p:cNvPr>
          <p:cNvSpPr/>
          <p:nvPr/>
        </p:nvSpPr>
        <p:spPr>
          <a:xfrm>
            <a:off x="65742" y="3434975"/>
            <a:ext cx="3183963" cy="1637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74706" y="1987176"/>
            <a:ext cx="3219823" cy="148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SU_BlockStree_2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732"/>
            <a:ext cx="784026" cy="10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USig_ColorPos_WrdmrkSta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04" y="-81643"/>
            <a:ext cx="1945253" cy="109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12120" y="898073"/>
            <a:ext cx="3971085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99"/>
                </a:solidFill>
                <a:latin typeface="Calibri" charset="0"/>
                <a:cs typeface="Calibri" charset="0"/>
              </a:rPr>
              <a:t>Goal: </a:t>
            </a: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Fast and Robust Velocity Estimation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Shape 12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55971" y="1241430"/>
            <a:ext cx="1004483" cy="668861"/>
          </a:xfrm>
          <a:prstGeom prst="rect">
            <a:avLst/>
          </a:prstGeom>
        </p:spPr>
      </p:pic>
      <p:pic>
        <p:nvPicPr>
          <p:cNvPr id="11" name="Shape 126"/>
          <p:cNvPicPr preferRelativeResize="0"/>
          <p:nvPr/>
        </p:nvPicPr>
        <p:blipFill rotWithShape="1">
          <a:blip r:embed="rId9"/>
          <a:srcRect b="5882"/>
          <a:stretch/>
        </p:blipFill>
        <p:spPr>
          <a:xfrm>
            <a:off x="1384607" y="1159471"/>
            <a:ext cx="637421" cy="799957"/>
          </a:xfrm>
          <a:prstGeom prst="rect">
            <a:avLst/>
          </a:prstGeom>
        </p:spPr>
      </p:pic>
      <p:pic>
        <p:nvPicPr>
          <p:cNvPr id="13" name="Shape 128"/>
          <p:cNvPicPr preferRelativeResize="0"/>
          <p:nvPr/>
        </p:nvPicPr>
        <p:blipFill rotWithShape="1">
          <a:blip r:embed="rId10"/>
          <a:srcRect l="27829" b="4607"/>
          <a:stretch/>
        </p:blipFill>
        <p:spPr>
          <a:xfrm>
            <a:off x="2229721" y="1177612"/>
            <a:ext cx="908875" cy="799957"/>
          </a:xfrm>
          <a:prstGeom prst="rect">
            <a:avLst/>
          </a:prstGeom>
        </p:spPr>
      </p:pic>
      <p:sp>
        <p:nvSpPr>
          <p:cNvPr id="110" name="Shape 326"/>
          <p:cNvSpPr/>
          <p:nvPr/>
        </p:nvSpPr>
        <p:spPr>
          <a:xfrm>
            <a:off x="298447" y="2751325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328"/>
          <p:cNvSpPr/>
          <p:nvPr/>
        </p:nvSpPr>
        <p:spPr>
          <a:xfrm>
            <a:off x="893900" y="327071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332"/>
          <p:cNvSpPr/>
          <p:nvPr/>
        </p:nvSpPr>
        <p:spPr>
          <a:xfrm>
            <a:off x="893900" y="3331410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334"/>
          <p:cNvSpPr/>
          <p:nvPr/>
        </p:nvSpPr>
        <p:spPr>
          <a:xfrm>
            <a:off x="298447" y="2761360"/>
            <a:ext cx="1360354" cy="12851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335"/>
          <p:cNvSpPr/>
          <p:nvPr/>
        </p:nvSpPr>
        <p:spPr>
          <a:xfrm>
            <a:off x="1902453" y="2758505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336"/>
          <p:cNvPicPr preferRelativeResize="0"/>
          <p:nvPr/>
        </p:nvPicPr>
        <p:blipFill rotWithShape="1">
          <a:blip r:embed="rId11"/>
          <a:srcRect b="9779"/>
          <a:stretch/>
        </p:blipFill>
        <p:spPr>
          <a:xfrm>
            <a:off x="1880272" y="2767649"/>
            <a:ext cx="1293459" cy="593823"/>
          </a:xfrm>
          <a:prstGeom prst="rect">
            <a:avLst/>
          </a:prstGeom>
        </p:spPr>
      </p:pic>
      <p:sp>
        <p:nvSpPr>
          <p:cNvPr id="116" name="Shape 337"/>
          <p:cNvSpPr/>
          <p:nvPr/>
        </p:nvSpPr>
        <p:spPr>
          <a:xfrm>
            <a:off x="2470690" y="3268825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338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1937544" y="2827265"/>
            <a:ext cx="1058252" cy="487516"/>
          </a:xfrm>
          <a:prstGeom prst="rect">
            <a:avLst/>
          </a:prstGeom>
        </p:spPr>
      </p:pic>
      <p:pic>
        <p:nvPicPr>
          <p:cNvPr id="118" name="Shape 339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2094377" y="2815586"/>
            <a:ext cx="1042638" cy="485195"/>
          </a:xfrm>
          <a:prstGeom prst="rect">
            <a:avLst/>
          </a:prstGeom>
        </p:spPr>
      </p:pic>
      <p:pic>
        <p:nvPicPr>
          <p:cNvPr id="119" name="Shape 340">
            <a:hlinkClick r:id="rId5" action="ppaction://hlinksldjump"/>
          </p:cNvPr>
          <p:cNvPicPr preferRelativeResize="0"/>
          <p:nvPr/>
        </p:nvPicPr>
        <p:blipFill rotWithShape="1">
          <a:blip r:embed="rId11"/>
          <a:srcRect b="16874"/>
          <a:stretch/>
        </p:blipFill>
        <p:spPr>
          <a:xfrm>
            <a:off x="1880272" y="2828341"/>
            <a:ext cx="1293459" cy="547135"/>
          </a:xfrm>
          <a:prstGeom prst="rect">
            <a:avLst/>
          </a:prstGeom>
        </p:spPr>
      </p:pic>
      <p:sp>
        <p:nvSpPr>
          <p:cNvPr id="120" name="Shape 341"/>
          <p:cNvSpPr/>
          <p:nvPr/>
        </p:nvSpPr>
        <p:spPr>
          <a:xfrm>
            <a:off x="2470690" y="3329519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342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1937544" y="2887958"/>
            <a:ext cx="1058252" cy="487516"/>
          </a:xfrm>
          <a:prstGeom prst="rect">
            <a:avLst/>
          </a:prstGeom>
        </p:spPr>
      </p:pic>
      <p:sp>
        <p:nvSpPr>
          <p:cNvPr id="122" name="Shape 344"/>
          <p:cNvSpPr/>
          <p:nvPr/>
        </p:nvSpPr>
        <p:spPr>
          <a:xfrm>
            <a:off x="2475103" y="2691083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34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1941958" y="2249523"/>
            <a:ext cx="1058252" cy="487516"/>
          </a:xfrm>
          <a:prstGeom prst="rect">
            <a:avLst/>
          </a:prstGeom>
        </p:spPr>
      </p:pic>
      <p:pic>
        <p:nvPicPr>
          <p:cNvPr id="124" name="Shape 34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2098791" y="2237844"/>
            <a:ext cx="1042638" cy="485195"/>
          </a:xfrm>
          <a:prstGeom prst="rect">
            <a:avLst/>
          </a:prstGeom>
        </p:spPr>
      </p:pic>
      <p:pic>
        <p:nvPicPr>
          <p:cNvPr id="125" name="Shape 347">
            <a:hlinkClick r:id="rId5" action="ppaction://hlinksldjump"/>
          </p:cNvPr>
          <p:cNvPicPr preferRelativeResize="0"/>
          <p:nvPr/>
        </p:nvPicPr>
        <p:blipFill rotWithShape="1">
          <a:blip r:embed="rId11"/>
          <a:srcRect b="16874"/>
          <a:stretch/>
        </p:blipFill>
        <p:spPr>
          <a:xfrm>
            <a:off x="1879175" y="2250599"/>
            <a:ext cx="1293459" cy="547135"/>
          </a:xfrm>
          <a:prstGeom prst="rect">
            <a:avLst/>
          </a:prstGeom>
        </p:spPr>
      </p:pic>
      <p:sp>
        <p:nvSpPr>
          <p:cNvPr id="126" name="Shape 348"/>
          <p:cNvSpPr/>
          <p:nvPr/>
        </p:nvSpPr>
        <p:spPr>
          <a:xfrm>
            <a:off x="2475103" y="275177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349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1941958" y="2310216"/>
            <a:ext cx="1058252" cy="487516"/>
          </a:xfrm>
          <a:prstGeom prst="rect">
            <a:avLst/>
          </a:prstGeom>
        </p:spPr>
      </p:pic>
      <p:pic>
        <p:nvPicPr>
          <p:cNvPr id="128" name="Shape 350"/>
          <p:cNvPicPr preferRelativeResize="0"/>
          <p:nvPr/>
        </p:nvPicPr>
        <p:blipFill rotWithShape="1">
          <a:blip r:embed="rId11"/>
          <a:srcRect t="9217" b="9784"/>
          <a:stretch/>
        </p:blipFill>
        <p:spPr>
          <a:xfrm>
            <a:off x="303482" y="2250599"/>
            <a:ext cx="1293459" cy="533131"/>
          </a:xfrm>
          <a:prstGeom prst="rect">
            <a:avLst/>
          </a:prstGeom>
        </p:spPr>
      </p:pic>
      <p:sp>
        <p:nvSpPr>
          <p:cNvPr id="129" name="Shape 351"/>
          <p:cNvSpPr/>
          <p:nvPr/>
        </p:nvSpPr>
        <p:spPr>
          <a:xfrm>
            <a:off x="893900" y="2691083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352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360754" y="2249523"/>
            <a:ext cx="1058252" cy="487516"/>
          </a:xfrm>
          <a:prstGeom prst="rect">
            <a:avLst/>
          </a:prstGeom>
        </p:spPr>
      </p:pic>
      <p:pic>
        <p:nvPicPr>
          <p:cNvPr id="131" name="Shape 353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517587" y="2237844"/>
            <a:ext cx="1042638" cy="485195"/>
          </a:xfrm>
          <a:prstGeom prst="rect">
            <a:avLst/>
          </a:prstGeom>
        </p:spPr>
      </p:pic>
      <p:pic>
        <p:nvPicPr>
          <p:cNvPr id="132" name="Shape 354">
            <a:hlinkClick r:id="rId5" action="ppaction://hlinksldjump"/>
          </p:cNvPr>
          <p:cNvPicPr preferRelativeResize="0"/>
          <p:nvPr/>
        </p:nvPicPr>
        <p:blipFill rotWithShape="1">
          <a:blip r:embed="rId11"/>
          <a:srcRect b="16874"/>
          <a:stretch/>
        </p:blipFill>
        <p:spPr>
          <a:xfrm>
            <a:off x="303482" y="2250599"/>
            <a:ext cx="1293459" cy="547135"/>
          </a:xfrm>
          <a:prstGeom prst="rect">
            <a:avLst/>
          </a:prstGeom>
        </p:spPr>
      </p:pic>
      <p:sp>
        <p:nvSpPr>
          <p:cNvPr id="133" name="Shape 355"/>
          <p:cNvSpPr/>
          <p:nvPr/>
        </p:nvSpPr>
        <p:spPr>
          <a:xfrm>
            <a:off x="893900" y="2751777"/>
            <a:ext cx="32279" cy="31976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356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360754" y="2310216"/>
            <a:ext cx="1058252" cy="487516"/>
          </a:xfrm>
          <a:prstGeom prst="rect">
            <a:avLst/>
          </a:prstGeom>
        </p:spPr>
      </p:pic>
      <p:sp>
        <p:nvSpPr>
          <p:cNvPr id="135" name="Shape 357"/>
          <p:cNvSpPr/>
          <p:nvPr/>
        </p:nvSpPr>
        <p:spPr>
          <a:xfrm>
            <a:off x="298447" y="2232366"/>
            <a:ext cx="1360354" cy="77873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358"/>
          <p:cNvSpPr/>
          <p:nvPr/>
        </p:nvSpPr>
        <p:spPr>
          <a:xfrm>
            <a:off x="1879650" y="2181727"/>
            <a:ext cx="1360354" cy="12851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Picture 137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54" y="2321377"/>
            <a:ext cx="643609" cy="487831"/>
          </a:xfrm>
          <a:prstGeom prst="rect">
            <a:avLst/>
          </a:prstGeom>
        </p:spPr>
      </p:pic>
      <p:pic>
        <p:nvPicPr>
          <p:cNvPr id="139" name="Picture 138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83" y="2879666"/>
            <a:ext cx="643609" cy="487831"/>
          </a:xfrm>
          <a:prstGeom prst="rect">
            <a:avLst/>
          </a:prstGeom>
        </p:spPr>
      </p:pic>
      <p:pic>
        <p:nvPicPr>
          <p:cNvPr id="140" name="Picture 139" descr="picd1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>
          <a:xfrm>
            <a:off x="361197" y="2356338"/>
            <a:ext cx="1059700" cy="444162"/>
          </a:xfrm>
          <a:prstGeom prst="rect">
            <a:avLst/>
          </a:prstGeom>
        </p:spPr>
      </p:pic>
      <p:pic>
        <p:nvPicPr>
          <p:cNvPr id="141" name="Picture 140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7" y="2281365"/>
            <a:ext cx="643609" cy="487831"/>
          </a:xfrm>
          <a:prstGeom prst="rect">
            <a:avLst/>
          </a:prstGeom>
        </p:spPr>
      </p:pic>
      <p:pic>
        <p:nvPicPr>
          <p:cNvPr id="142" name="Picture 141" descr="picd1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/>
          <a:stretch/>
        </p:blipFill>
        <p:spPr>
          <a:xfrm>
            <a:off x="1942679" y="2364154"/>
            <a:ext cx="1059700" cy="434216"/>
          </a:xfrm>
          <a:prstGeom prst="rect">
            <a:avLst/>
          </a:prstGeom>
        </p:spPr>
      </p:pic>
      <p:pic>
        <p:nvPicPr>
          <p:cNvPr id="143" name="Picture 142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16" y="2325177"/>
            <a:ext cx="643609" cy="487831"/>
          </a:xfrm>
          <a:prstGeom prst="rect">
            <a:avLst/>
          </a:prstGeom>
        </p:spPr>
      </p:pic>
      <p:pic>
        <p:nvPicPr>
          <p:cNvPr id="144" name="Picture 143" descr="picd1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1922748" y="2900356"/>
            <a:ext cx="1059700" cy="477059"/>
          </a:xfrm>
          <a:prstGeom prst="rect">
            <a:avLst/>
          </a:prstGeom>
        </p:spPr>
      </p:pic>
      <p:pic>
        <p:nvPicPr>
          <p:cNvPr id="145" name="Shape 331">
            <a:hlinkClick r:id="rId5" action="ppaction://hlinksldjump"/>
          </p:cNvPr>
          <p:cNvPicPr preferRelativeResize="0"/>
          <p:nvPr/>
        </p:nvPicPr>
        <p:blipFill rotWithShape="1">
          <a:blip r:embed="rId11"/>
          <a:srcRect b="16874"/>
          <a:stretch/>
        </p:blipFill>
        <p:spPr>
          <a:xfrm>
            <a:off x="303482" y="2824722"/>
            <a:ext cx="1293459" cy="547135"/>
          </a:xfrm>
          <a:prstGeom prst="rect">
            <a:avLst/>
          </a:prstGeom>
        </p:spPr>
      </p:pic>
      <p:pic>
        <p:nvPicPr>
          <p:cNvPr id="146" name="Picture 145" descr="picd1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/>
          <a:stretch/>
        </p:blipFill>
        <p:spPr>
          <a:xfrm>
            <a:off x="362025" y="2893118"/>
            <a:ext cx="1059700" cy="477059"/>
          </a:xfrm>
          <a:prstGeom prst="rect">
            <a:avLst/>
          </a:prstGeom>
        </p:spPr>
      </p:pic>
      <p:pic>
        <p:nvPicPr>
          <p:cNvPr id="147" name="Picture 146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" y="2926869"/>
            <a:ext cx="643609" cy="487831"/>
          </a:xfrm>
          <a:prstGeom prst="rect">
            <a:avLst/>
          </a:prstGeom>
        </p:spPr>
      </p:pic>
      <p:sp>
        <p:nvSpPr>
          <p:cNvPr id="148" name="Shape 204"/>
          <p:cNvSpPr/>
          <p:nvPr/>
        </p:nvSpPr>
        <p:spPr>
          <a:xfrm>
            <a:off x="291020" y="2794205"/>
            <a:ext cx="2906812" cy="84911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204"/>
          <p:cNvSpPr/>
          <p:nvPr/>
        </p:nvSpPr>
        <p:spPr>
          <a:xfrm>
            <a:off x="284408" y="3369504"/>
            <a:ext cx="2906812" cy="46271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Picture 149" descr="pic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21" y="2856360"/>
            <a:ext cx="643609" cy="487831"/>
          </a:xfrm>
          <a:prstGeom prst="rect">
            <a:avLst/>
          </a:prstGeom>
        </p:spPr>
      </p:pic>
      <p:sp>
        <p:nvSpPr>
          <p:cNvPr id="151" name="Shape 466"/>
          <p:cNvSpPr txBox="1"/>
          <p:nvPr/>
        </p:nvSpPr>
        <p:spPr>
          <a:xfrm>
            <a:off x="876483" y="2362583"/>
            <a:ext cx="435245" cy="1955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1</a:t>
            </a:r>
          </a:p>
        </p:txBody>
      </p:sp>
      <p:sp>
        <p:nvSpPr>
          <p:cNvPr id="152" name="Shape 470"/>
          <p:cNvSpPr/>
          <p:nvPr/>
        </p:nvSpPr>
        <p:spPr>
          <a:xfrm>
            <a:off x="828643" y="2429128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469"/>
          <p:cNvSpPr txBox="1"/>
          <p:nvPr/>
        </p:nvSpPr>
        <p:spPr>
          <a:xfrm>
            <a:off x="2637221" y="2432310"/>
            <a:ext cx="1229826" cy="1537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2</a:t>
            </a:r>
          </a:p>
        </p:txBody>
      </p:sp>
      <p:sp>
        <p:nvSpPr>
          <p:cNvPr id="154" name="Shape 473"/>
          <p:cNvSpPr/>
          <p:nvPr/>
        </p:nvSpPr>
        <p:spPr>
          <a:xfrm>
            <a:off x="2329506" y="2372254"/>
            <a:ext cx="298782" cy="298782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468"/>
          <p:cNvSpPr txBox="1"/>
          <p:nvPr/>
        </p:nvSpPr>
        <p:spPr>
          <a:xfrm>
            <a:off x="875012" y="2978547"/>
            <a:ext cx="436716" cy="1510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3</a:t>
            </a:r>
          </a:p>
        </p:txBody>
      </p:sp>
      <p:sp>
        <p:nvSpPr>
          <p:cNvPr id="156" name="Shape 471"/>
          <p:cNvSpPr/>
          <p:nvPr/>
        </p:nvSpPr>
        <p:spPr>
          <a:xfrm>
            <a:off x="828643" y="3044671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467"/>
          <p:cNvSpPr txBox="1"/>
          <p:nvPr/>
        </p:nvSpPr>
        <p:spPr>
          <a:xfrm>
            <a:off x="2648762" y="2974552"/>
            <a:ext cx="1229826" cy="1537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4A86E8"/>
                </a:solidFill>
              </a:rPr>
              <a:t>P</a:t>
            </a:r>
            <a:r>
              <a:rPr lang="en" sz="1200" baseline="-25000" dirty="0">
                <a:solidFill>
                  <a:srgbClr val="4A86E8"/>
                </a:solidFill>
              </a:rPr>
              <a:t>4</a:t>
            </a:r>
          </a:p>
        </p:txBody>
      </p:sp>
      <p:sp>
        <p:nvSpPr>
          <p:cNvPr id="158" name="Shape 472"/>
          <p:cNvSpPr/>
          <p:nvPr/>
        </p:nvSpPr>
        <p:spPr>
          <a:xfrm>
            <a:off x="2427878" y="3050554"/>
            <a:ext cx="51848" cy="51848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0" y="1999344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Our Approach: Alignment Probability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89" name="Group 288"/>
          <p:cNvGrpSpPr/>
          <p:nvPr/>
        </p:nvGrpSpPr>
        <p:grpSpPr>
          <a:xfrm>
            <a:off x="589642" y="3524820"/>
            <a:ext cx="2367643" cy="1093700"/>
            <a:chOff x="589642" y="3651814"/>
            <a:chExt cx="2367643" cy="1093700"/>
          </a:xfrm>
        </p:grpSpPr>
        <p:pic>
          <p:nvPicPr>
            <p:cNvPr id="161" name="Shape 390"/>
            <p:cNvPicPr preferRelativeResize="0"/>
            <p:nvPr/>
          </p:nvPicPr>
          <p:blipFill rotWithShape="1">
            <a:blip r:embed="rId11"/>
            <a:srcRect l="4932" t="22620" r="13553" b="13551"/>
            <a:stretch/>
          </p:blipFill>
          <p:spPr>
            <a:xfrm>
              <a:off x="589642" y="3683000"/>
              <a:ext cx="2367643" cy="943429"/>
            </a:xfrm>
            <a:prstGeom prst="rect">
              <a:avLst/>
            </a:prstGeom>
          </p:spPr>
        </p:pic>
        <p:sp>
          <p:nvSpPr>
            <p:cNvPr id="162" name="Shape 391"/>
            <p:cNvSpPr/>
            <p:nvPr/>
          </p:nvSpPr>
          <p:spPr>
            <a:xfrm>
              <a:off x="1772224" y="4474086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64" name="Picture 163" descr="picc2.png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6"/>
            <a:stretch/>
          </p:blipFill>
          <p:spPr>
            <a:xfrm>
              <a:off x="617620" y="3755571"/>
              <a:ext cx="2306714" cy="823796"/>
            </a:xfrm>
            <a:prstGeom prst="rect">
              <a:avLst/>
            </a:prstGeom>
          </p:spPr>
        </p:pic>
        <p:pic>
          <p:nvPicPr>
            <p:cNvPr id="165" name="Picture 164" descr="picb3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71" y="3651814"/>
              <a:ext cx="1435068" cy="1093700"/>
            </a:xfrm>
            <a:prstGeom prst="rect">
              <a:avLst/>
            </a:prstGeom>
          </p:spPr>
        </p:pic>
        <p:sp>
          <p:nvSpPr>
            <p:cNvPr id="166" name="Shape 394"/>
            <p:cNvSpPr/>
            <p:nvPr/>
          </p:nvSpPr>
          <p:spPr>
            <a:xfrm>
              <a:off x="1753361" y="4464576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397"/>
            <p:cNvSpPr/>
            <p:nvPr/>
          </p:nvSpPr>
          <p:spPr>
            <a:xfrm>
              <a:off x="1754374" y="4411752"/>
              <a:ext cx="72417" cy="71765"/>
            </a:xfrm>
            <a:prstGeom prst="ellipse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9" name="Shape 410"/>
          <p:cNvSpPr txBox="1"/>
          <p:nvPr/>
        </p:nvSpPr>
        <p:spPr>
          <a:xfrm>
            <a:off x="491755" y="4464533"/>
            <a:ext cx="5582233" cy="161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Spatial Distance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Color Distance (if available)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dirty="0"/>
              <a:t>Probability of </a:t>
            </a:r>
            <a:r>
              <a:rPr lang="en-US" sz="1200" dirty="0" smtClean="0"/>
              <a:t>O</a:t>
            </a:r>
            <a:r>
              <a:rPr lang="en" sz="1200" dirty="0" smtClean="0"/>
              <a:t>cclusion</a:t>
            </a:r>
            <a:endParaRPr lang="en" sz="1200" dirty="0"/>
          </a:p>
        </p:txBody>
      </p: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2181411" y="0"/>
            <a:ext cx="4736353" cy="73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9285" rIns="81839" bIns="89285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" sz="1800" dirty="0"/>
              <a:t>Combining 3D Shape, Color, and Motion </a:t>
            </a:r>
            <a:endParaRPr lang="en-US" sz="1800" dirty="0" smtClean="0"/>
          </a:p>
          <a:p>
            <a:pPr algn="ctr">
              <a:defRPr/>
            </a:pPr>
            <a:r>
              <a:rPr lang="en" sz="1800" dirty="0" smtClean="0"/>
              <a:t>for </a:t>
            </a:r>
            <a:r>
              <a:rPr lang="en" sz="1800" dirty="0"/>
              <a:t>Robust Anytime Tracking</a:t>
            </a:r>
            <a:endParaRPr lang="en-US" sz="17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sp>
        <p:nvSpPr>
          <p:cNvPr id="137" name="Text Box 96"/>
          <p:cNvSpPr txBox="1">
            <a:spLocks noChangeArrowheads="1"/>
          </p:cNvSpPr>
          <p:nvPr/>
        </p:nvSpPr>
        <p:spPr bwMode="auto">
          <a:xfrm>
            <a:off x="2454239" y="623117"/>
            <a:ext cx="4241201" cy="2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839" tIns="8840" rIns="81839" bIns="884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Calibri" charset="0"/>
              </a:rPr>
              <a:t>David Held, Jesse Levinson, Sebastian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Thrun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, and Silvio </a:t>
            </a:r>
            <a:r>
              <a:rPr lang="en-US" sz="1200" dirty="0" err="1" smtClean="0">
                <a:solidFill>
                  <a:schemeClr val="tx1"/>
                </a:solidFill>
                <a:latin typeface="Calibri" charset="0"/>
                <a:cs typeface="Calibri" charset="0"/>
              </a:rPr>
              <a:t>Savarese</a:t>
            </a:r>
            <a:endParaRPr lang="en-US" sz="12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163" name="Rectangle 162">
            <a:hlinkClick r:id="rId18" action="ppaction://hlinksldjump"/>
          </p:cNvPr>
          <p:cNvSpPr/>
          <p:nvPr/>
        </p:nvSpPr>
        <p:spPr>
          <a:xfrm>
            <a:off x="854637" y="137457"/>
            <a:ext cx="1267010" cy="744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Shape 217"/>
          <p:cNvPicPr preferRelativeResize="0"/>
          <p:nvPr/>
        </p:nvPicPr>
        <p:blipFill>
          <a:blip r:embed="rId19"/>
          <a:stretch>
            <a:fillRect/>
          </a:stretch>
        </p:blipFill>
        <p:spPr>
          <a:xfrm>
            <a:off x="4496741" y="903109"/>
            <a:ext cx="3390040" cy="132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deCogsEqn (5)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51" y="2262244"/>
            <a:ext cx="4342929" cy="238395"/>
          </a:xfrm>
          <a:prstGeom prst="rect">
            <a:avLst/>
          </a:prstGeom>
        </p:spPr>
      </p:pic>
      <p:sp>
        <p:nvSpPr>
          <p:cNvPr id="299" name="Rectangle 298"/>
          <p:cNvSpPr/>
          <p:nvPr/>
        </p:nvSpPr>
        <p:spPr>
          <a:xfrm>
            <a:off x="8297332" y="3706518"/>
            <a:ext cx="281550" cy="143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compare_all thin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61588" y="3683158"/>
            <a:ext cx="3945390" cy="1460342"/>
          </a:xfrm>
          <a:prstGeom prst="rect">
            <a:avLst/>
          </a:prstGeom>
        </p:spPr>
      </p:pic>
      <p:sp>
        <p:nvSpPr>
          <p:cNvPr id="172" name="Text Box 3"/>
          <p:cNvSpPr txBox="1">
            <a:spLocks noChangeArrowheads="1"/>
          </p:cNvSpPr>
          <p:nvPr/>
        </p:nvSpPr>
        <p:spPr bwMode="auto">
          <a:xfrm>
            <a:off x="4556452" y="2553547"/>
            <a:ext cx="3320144" cy="2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57170" tIns="45266" rIns="419041" bIns="45266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Annealed Dynamic Histograms</a:t>
            </a:r>
            <a:endParaRPr lang="en-US" sz="1200" dirty="0">
              <a:solidFill>
                <a:srgbClr val="000099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4229948" y="2794161"/>
            <a:ext cx="4251847" cy="869044"/>
            <a:chOff x="3776368" y="1006929"/>
            <a:chExt cx="4251847" cy="869044"/>
          </a:xfrm>
        </p:grpSpPr>
        <p:grpSp>
          <p:nvGrpSpPr>
            <p:cNvPr id="174" name="Group 173"/>
            <p:cNvGrpSpPr/>
            <p:nvPr/>
          </p:nvGrpSpPr>
          <p:grpSpPr>
            <a:xfrm>
              <a:off x="3776368" y="1006929"/>
              <a:ext cx="4251847" cy="861787"/>
              <a:chOff x="220367" y="784668"/>
              <a:chExt cx="8774573" cy="1778477"/>
            </a:xfrm>
          </p:grpSpPr>
          <p:cxnSp>
            <p:nvCxnSpPr>
              <p:cNvPr id="178" name="Shape 775"/>
              <p:cNvCxnSpPr/>
              <p:nvPr/>
            </p:nvCxnSpPr>
            <p:spPr>
              <a:xfrm flipV="1">
                <a:off x="221516" y="784668"/>
                <a:ext cx="0" cy="1778477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med" len="med"/>
              </a:ln>
            </p:spPr>
          </p:cxnSp>
          <p:grpSp>
            <p:nvGrpSpPr>
              <p:cNvPr id="179" name="Group 178"/>
              <p:cNvGrpSpPr/>
              <p:nvPr/>
            </p:nvGrpSpPr>
            <p:grpSpPr>
              <a:xfrm>
                <a:off x="220367" y="1087474"/>
                <a:ext cx="8774573" cy="1475669"/>
                <a:chOff x="220367" y="1087474"/>
                <a:chExt cx="8774573" cy="1475669"/>
              </a:xfrm>
            </p:grpSpPr>
            <p:cxnSp>
              <p:nvCxnSpPr>
                <p:cNvPr id="180" name="Shape 776"/>
                <p:cNvCxnSpPr/>
                <p:nvPr/>
              </p:nvCxnSpPr>
              <p:spPr>
                <a:xfrm>
                  <a:off x="2215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81" name="Shape 777"/>
                <p:cNvCxnSpPr/>
                <p:nvPr/>
              </p:nvCxnSpPr>
              <p:spPr>
                <a:xfrm>
                  <a:off x="2215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182" name="Shape 778"/>
                <p:cNvCxnSpPr/>
                <p:nvPr/>
              </p:nvCxnSpPr>
              <p:spPr>
                <a:xfrm>
                  <a:off x="20643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83" name="Shape 779"/>
                <p:cNvCxnSpPr/>
                <p:nvPr/>
              </p:nvCxnSpPr>
              <p:spPr>
                <a:xfrm>
                  <a:off x="11471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84" name="Shape 780"/>
                <p:cNvCxnSpPr/>
                <p:nvPr/>
              </p:nvCxnSpPr>
              <p:spPr>
                <a:xfrm>
                  <a:off x="2203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85" name="Shape 781"/>
                <p:cNvSpPr/>
                <p:nvPr/>
              </p:nvSpPr>
              <p:spPr>
                <a:xfrm>
                  <a:off x="642241" y="1387345"/>
                  <a:ext cx="83999" cy="83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6" name="Shape 782"/>
                <p:cNvSpPr/>
                <p:nvPr/>
              </p:nvSpPr>
              <p:spPr>
                <a:xfrm>
                  <a:off x="1426000" y="1241483"/>
                  <a:ext cx="395999" cy="3959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7" name="Shape 783"/>
                <p:cNvSpPr/>
                <p:nvPr/>
              </p:nvSpPr>
              <p:spPr>
                <a:xfrm>
                  <a:off x="6422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8" name="Shape 784"/>
                <p:cNvSpPr/>
                <p:nvPr/>
              </p:nvSpPr>
              <p:spPr>
                <a:xfrm>
                  <a:off x="15636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89" name="Shape 790"/>
                <p:cNvCxnSpPr/>
                <p:nvPr/>
              </p:nvCxnSpPr>
              <p:spPr>
                <a:xfrm>
                  <a:off x="3421915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90" name="Shape 791"/>
                <p:cNvCxnSpPr/>
                <p:nvPr/>
              </p:nvCxnSpPr>
              <p:spPr>
                <a:xfrm>
                  <a:off x="3421915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191" name="Shape 792"/>
                <p:cNvCxnSpPr/>
                <p:nvPr/>
              </p:nvCxnSpPr>
              <p:spPr>
                <a:xfrm>
                  <a:off x="5264757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2" name="Shape 793"/>
                <p:cNvCxnSpPr/>
                <p:nvPr/>
              </p:nvCxnSpPr>
              <p:spPr>
                <a:xfrm>
                  <a:off x="4347547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3" name="Shape 794"/>
                <p:cNvCxnSpPr/>
                <p:nvPr/>
              </p:nvCxnSpPr>
              <p:spPr>
                <a:xfrm>
                  <a:off x="3420767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94" name="Shape 795"/>
                <p:cNvSpPr/>
                <p:nvPr/>
              </p:nvSpPr>
              <p:spPr>
                <a:xfrm>
                  <a:off x="3842641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5" name="Shape 796"/>
                <p:cNvSpPr/>
                <p:nvPr/>
              </p:nvSpPr>
              <p:spPr>
                <a:xfrm>
                  <a:off x="3842641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6" name="Shape 797"/>
                <p:cNvSpPr/>
                <p:nvPr/>
              </p:nvSpPr>
              <p:spPr>
                <a:xfrm>
                  <a:off x="4764055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197" name="Shape 799"/>
                <p:cNvCxnSpPr/>
                <p:nvPr/>
              </p:nvCxnSpPr>
              <p:spPr>
                <a:xfrm>
                  <a:off x="6874240" y="2563143"/>
                  <a:ext cx="21207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triangle" w="med" len="med"/>
                </a:ln>
              </p:spPr>
            </p:cxnSp>
            <p:cxnSp>
              <p:nvCxnSpPr>
                <p:cNvPr id="198" name="Shape 800"/>
                <p:cNvCxnSpPr/>
                <p:nvPr/>
              </p:nvCxnSpPr>
              <p:spPr>
                <a:xfrm>
                  <a:off x="6874240" y="1092671"/>
                  <a:ext cx="18425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199" name="Shape 801"/>
                <p:cNvCxnSpPr/>
                <p:nvPr/>
              </p:nvCxnSpPr>
              <p:spPr>
                <a:xfrm>
                  <a:off x="8717082" y="1092671"/>
                  <a:ext cx="0" cy="14702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med" len="med"/>
                </a:ln>
              </p:spPr>
            </p:cxnSp>
            <p:cxnSp>
              <p:nvCxnSpPr>
                <p:cNvPr id="200" name="Shape 802"/>
                <p:cNvCxnSpPr/>
                <p:nvPr/>
              </p:nvCxnSpPr>
              <p:spPr>
                <a:xfrm>
                  <a:off x="7799872" y="1092671"/>
                  <a:ext cx="0" cy="14640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01" name="Shape 803"/>
                <p:cNvCxnSpPr/>
                <p:nvPr/>
              </p:nvCxnSpPr>
              <p:spPr>
                <a:xfrm>
                  <a:off x="6873092" y="1766201"/>
                  <a:ext cx="18504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02" name="Shape 804"/>
                <p:cNvSpPr/>
                <p:nvPr/>
              </p:nvSpPr>
              <p:spPr>
                <a:xfrm>
                  <a:off x="7294966" y="1387346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3" name="Shape 805"/>
                <p:cNvSpPr/>
                <p:nvPr/>
              </p:nvSpPr>
              <p:spPr>
                <a:xfrm>
                  <a:off x="7294966" y="2123635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4" name="Shape 806"/>
                <p:cNvSpPr/>
                <p:nvPr/>
              </p:nvSpPr>
              <p:spPr>
                <a:xfrm>
                  <a:off x="8216380" y="2122577"/>
                  <a:ext cx="84000" cy="84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05" name="Shape 809"/>
                <p:cNvCxnSpPr/>
                <p:nvPr/>
              </p:nvCxnSpPr>
              <p:spPr>
                <a:xfrm>
                  <a:off x="2407800" y="1769400"/>
                  <a:ext cx="7307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06" name="Shape 810"/>
                <p:cNvCxnSpPr/>
                <p:nvPr/>
              </p:nvCxnSpPr>
              <p:spPr>
                <a:xfrm>
                  <a:off x="5630675" y="1769400"/>
                  <a:ext cx="768299" cy="0"/>
                </a:xfrm>
                <a:prstGeom prst="straightConnector1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triangle" w="lg" len="lg"/>
                </a:ln>
              </p:spPr>
            </p:cxnSp>
            <p:cxnSp>
              <p:nvCxnSpPr>
                <p:cNvPr id="207" name="Shape 811"/>
                <p:cNvCxnSpPr/>
                <p:nvPr/>
              </p:nvCxnSpPr>
              <p:spPr>
                <a:xfrm>
                  <a:off x="4340071" y="1406492"/>
                  <a:ext cx="9246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08" name="Shape 812"/>
                <p:cNvSpPr/>
                <p:nvPr/>
              </p:nvSpPr>
              <p:spPr>
                <a:xfrm>
                  <a:off x="4519372" y="1199029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9" name="Shape 813"/>
                <p:cNvSpPr/>
                <p:nvPr/>
              </p:nvSpPr>
              <p:spPr>
                <a:xfrm>
                  <a:off x="4965583" y="1199034"/>
                  <a:ext cx="83399" cy="833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10" name="Shape 814"/>
                <p:cNvCxnSpPr/>
                <p:nvPr/>
              </p:nvCxnSpPr>
              <p:spPr>
                <a:xfrm>
                  <a:off x="4784199" y="1087474"/>
                  <a:ext cx="0" cy="6693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11" name="Shape 815"/>
                <p:cNvSpPr/>
                <p:nvPr/>
              </p:nvSpPr>
              <p:spPr>
                <a:xfrm>
                  <a:off x="4448407" y="1463943"/>
                  <a:ext cx="215400" cy="2154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2" name="Shape 816"/>
                <p:cNvSpPr/>
                <p:nvPr/>
              </p:nvSpPr>
              <p:spPr>
                <a:xfrm>
                  <a:off x="4889208" y="1459133"/>
                  <a:ext cx="225000" cy="2250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13" name="Shape 817"/>
                <p:cNvCxnSpPr/>
                <p:nvPr/>
              </p:nvCxnSpPr>
              <p:spPr>
                <a:xfrm>
                  <a:off x="7807796" y="1403662"/>
                  <a:ext cx="916500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14" name="Shape 818"/>
                <p:cNvSpPr/>
                <p:nvPr/>
              </p:nvSpPr>
              <p:spPr>
                <a:xfrm>
                  <a:off x="7985506" y="1198040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15" name="Shape 819"/>
                <p:cNvSpPr/>
                <p:nvPr/>
              </p:nvSpPr>
              <p:spPr>
                <a:xfrm>
                  <a:off x="8427757" y="1198045"/>
                  <a:ext cx="82499" cy="824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16" name="Shape 820"/>
                <p:cNvCxnSpPr/>
                <p:nvPr/>
              </p:nvCxnSpPr>
              <p:spPr>
                <a:xfrm>
                  <a:off x="8247982" y="1087474"/>
                  <a:ext cx="0" cy="6636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17" name="Shape 821"/>
                <p:cNvCxnSpPr/>
                <p:nvPr/>
              </p:nvCxnSpPr>
              <p:spPr>
                <a:xfrm>
                  <a:off x="8023304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218" name="Shape 822"/>
                <p:cNvCxnSpPr/>
                <p:nvPr/>
              </p:nvCxnSpPr>
              <p:spPr>
                <a:xfrm rot="10800000" flipH="1">
                  <a:off x="7812741" y="1575707"/>
                  <a:ext cx="458399" cy="599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19" name="Shape 823"/>
                <p:cNvSpPr/>
                <p:nvPr/>
              </p:nvSpPr>
              <p:spPr>
                <a:xfrm>
                  <a:off x="7852015" y="1422211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0" name="Shape 824"/>
                <p:cNvSpPr/>
                <p:nvPr/>
              </p:nvSpPr>
              <p:spPr>
                <a:xfrm>
                  <a:off x="8095233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21" name="Shape 825"/>
                <p:cNvCxnSpPr/>
                <p:nvPr/>
              </p:nvCxnSpPr>
              <p:spPr>
                <a:xfrm>
                  <a:off x="8257117" y="1576307"/>
                  <a:ext cx="475199" cy="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24" name="Shape 826"/>
                <p:cNvSpPr/>
                <p:nvPr/>
              </p:nvSpPr>
              <p:spPr>
                <a:xfrm>
                  <a:off x="8313188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25" name="Shape 827"/>
                <p:cNvSpPr/>
                <p:nvPr/>
              </p:nvSpPr>
              <p:spPr>
                <a:xfrm>
                  <a:off x="8539609" y="144667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6" name="Shape 828"/>
                <p:cNvSpPr/>
                <p:nvPr/>
              </p:nvSpPr>
              <p:spPr>
                <a:xfrm>
                  <a:off x="8539603" y="1620364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77" name="Shape 829"/>
                <p:cNvSpPr/>
                <p:nvPr/>
              </p:nvSpPr>
              <p:spPr>
                <a:xfrm>
                  <a:off x="8313193" y="1621160"/>
                  <a:ext cx="84900" cy="84900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cxnSp>
              <p:nvCxnSpPr>
                <p:cNvPr id="278" name="Shape 830"/>
                <p:cNvCxnSpPr/>
                <p:nvPr/>
              </p:nvCxnSpPr>
              <p:spPr>
                <a:xfrm>
                  <a:off x="8467679" y="1401708"/>
                  <a:ext cx="0" cy="349200"/>
                </a:xfrm>
                <a:prstGeom prst="straightConnector1">
                  <a:avLst/>
                </a:prstGeom>
                <a:noFill/>
                <a:ln w="19050" cap="flat">
                  <a:solidFill>
                    <a:srgbClr val="1F497D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79" name="Shape 831"/>
                <p:cNvSpPr/>
                <p:nvPr/>
              </p:nvSpPr>
              <p:spPr>
                <a:xfrm>
                  <a:off x="7852015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80" name="Shape 832"/>
                <p:cNvSpPr/>
                <p:nvPr/>
              </p:nvSpPr>
              <p:spPr>
                <a:xfrm>
                  <a:off x="8059390" y="1599959"/>
                  <a:ext cx="129299" cy="129299"/>
                </a:xfrm>
                <a:prstGeom prst="ellipse">
                  <a:avLst/>
                </a:prstGeom>
                <a:solidFill>
                  <a:srgbClr val="1155CC"/>
                </a:solidFill>
                <a:ln w="19050" cap="flat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cxnSp>
          <p:nvCxnSpPr>
            <p:cNvPr id="176" name="Shape 775"/>
            <p:cNvCxnSpPr/>
            <p:nvPr/>
          </p:nvCxnSpPr>
          <p:spPr>
            <a:xfrm flipV="1">
              <a:off x="5335397" y="1014186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  <p:cxnSp>
          <p:nvCxnSpPr>
            <p:cNvPr id="177" name="Shape 775"/>
            <p:cNvCxnSpPr/>
            <p:nvPr/>
          </p:nvCxnSpPr>
          <p:spPr>
            <a:xfrm flipV="1">
              <a:off x="7002725" y="1012371"/>
              <a:ext cx="0" cy="861787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583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video>
              <p:cMediaNode vol="8000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pic>
        <p:nvPicPr>
          <p:cNvPr id="15" name="Shape 211"/>
          <p:cNvPicPr preferRelativeResize="0"/>
          <p:nvPr/>
        </p:nvPicPr>
        <p:blipFill rotWithShape="1">
          <a:blip r:embed="rId3"/>
          <a:srcRect r="63649"/>
          <a:stretch/>
        </p:blipFill>
        <p:spPr>
          <a:xfrm>
            <a:off x="2410677" y="2038513"/>
            <a:ext cx="1477477" cy="304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31413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pic>
        <p:nvPicPr>
          <p:cNvPr id="15" name="Shape 2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10677" y="2038513"/>
            <a:ext cx="4064417" cy="304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39617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pic>
        <p:nvPicPr>
          <p:cNvPr id="9" name="Shape 2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40059" y="2138422"/>
            <a:ext cx="7665685" cy="3005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72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25459" y="1773027"/>
            <a:ext cx="5618700" cy="2644503"/>
            <a:chOff x="1725459" y="848203"/>
            <a:chExt cx="5618700" cy="2644503"/>
          </a:xfrm>
        </p:grpSpPr>
        <p:pic>
          <p:nvPicPr>
            <p:cNvPr id="23" name="Shape 390"/>
            <p:cNvPicPr preferRelativeResize="0"/>
            <p:nvPr/>
          </p:nvPicPr>
          <p:blipFill rotWithShape="1">
            <a:blip r:embed="rId2"/>
            <a:srcRect t="17539" b="9874"/>
            <a:stretch/>
          </p:blipFill>
          <p:spPr>
            <a:xfrm>
              <a:off x="1746257" y="1400253"/>
              <a:ext cx="5342436" cy="1973386"/>
            </a:xfrm>
            <a:prstGeom prst="rect">
              <a:avLst/>
            </a:prstGeom>
          </p:spPr>
        </p:pic>
        <p:sp>
          <p:nvSpPr>
            <p:cNvPr id="24" name="Shape 391"/>
            <p:cNvSpPr/>
            <p:nvPr/>
          </p:nvSpPr>
          <p:spPr>
            <a:xfrm>
              <a:off x="4184885" y="29934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5" descr="picc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6"/>
            <a:stretch/>
          </p:blipFill>
          <p:spPr>
            <a:xfrm>
              <a:off x="2061184" y="1452354"/>
              <a:ext cx="4242816" cy="1734751"/>
            </a:xfrm>
            <a:prstGeom prst="rect">
              <a:avLst/>
            </a:prstGeom>
          </p:spPr>
        </p:pic>
        <p:pic>
          <p:nvPicPr>
            <p:cNvPr id="27" name="Picture 26" descr="picb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223" y="1481026"/>
              <a:ext cx="2639568" cy="2011680"/>
            </a:xfrm>
            <a:prstGeom prst="rect">
              <a:avLst/>
            </a:prstGeom>
          </p:spPr>
        </p:pic>
        <p:sp>
          <p:nvSpPr>
            <p:cNvPr id="29" name="Shape 395"/>
            <p:cNvSpPr/>
            <p:nvPr/>
          </p:nvSpPr>
          <p:spPr>
            <a:xfrm>
              <a:off x="1725459" y="8482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Shape 1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40148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25459" y="1773027"/>
            <a:ext cx="5618700" cy="2644503"/>
            <a:chOff x="1725459" y="848203"/>
            <a:chExt cx="5618700" cy="2644503"/>
          </a:xfrm>
        </p:grpSpPr>
        <p:pic>
          <p:nvPicPr>
            <p:cNvPr id="23" name="Shape 390"/>
            <p:cNvPicPr preferRelativeResize="0"/>
            <p:nvPr/>
          </p:nvPicPr>
          <p:blipFill rotWithShape="1">
            <a:blip r:embed="rId2"/>
            <a:srcRect t="17539" b="9874"/>
            <a:stretch/>
          </p:blipFill>
          <p:spPr>
            <a:xfrm>
              <a:off x="1746257" y="1400253"/>
              <a:ext cx="5342436" cy="1973386"/>
            </a:xfrm>
            <a:prstGeom prst="rect">
              <a:avLst/>
            </a:prstGeom>
          </p:spPr>
        </p:pic>
        <p:sp>
          <p:nvSpPr>
            <p:cNvPr id="24" name="Shape 391"/>
            <p:cNvSpPr/>
            <p:nvPr/>
          </p:nvSpPr>
          <p:spPr>
            <a:xfrm>
              <a:off x="4184885" y="29934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5" descr="picc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6"/>
            <a:stretch/>
          </p:blipFill>
          <p:spPr>
            <a:xfrm>
              <a:off x="2061184" y="1452354"/>
              <a:ext cx="4242816" cy="1734751"/>
            </a:xfrm>
            <a:prstGeom prst="rect">
              <a:avLst/>
            </a:prstGeom>
          </p:spPr>
        </p:pic>
        <p:pic>
          <p:nvPicPr>
            <p:cNvPr id="27" name="Picture 26" descr="picb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223" y="1481026"/>
              <a:ext cx="2639568" cy="2011680"/>
            </a:xfrm>
            <a:prstGeom prst="rect">
              <a:avLst/>
            </a:prstGeom>
          </p:spPr>
        </p:pic>
        <p:sp>
          <p:nvSpPr>
            <p:cNvPr id="28" name="Shape 394"/>
            <p:cNvSpPr/>
            <p:nvPr/>
          </p:nvSpPr>
          <p:spPr>
            <a:xfrm>
              <a:off x="4150190" y="2975967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95"/>
            <p:cNvSpPr/>
            <p:nvPr/>
          </p:nvSpPr>
          <p:spPr>
            <a:xfrm>
              <a:off x="1725459" y="8482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Shape 1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137387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25459" y="1773027"/>
            <a:ext cx="5618700" cy="2644503"/>
            <a:chOff x="1725459" y="848203"/>
            <a:chExt cx="5618700" cy="2644503"/>
          </a:xfrm>
        </p:grpSpPr>
        <p:pic>
          <p:nvPicPr>
            <p:cNvPr id="23" name="Shape 390"/>
            <p:cNvPicPr preferRelativeResize="0"/>
            <p:nvPr/>
          </p:nvPicPr>
          <p:blipFill rotWithShape="1">
            <a:blip r:embed="rId2"/>
            <a:srcRect t="17539" b="9874"/>
            <a:stretch/>
          </p:blipFill>
          <p:spPr>
            <a:xfrm>
              <a:off x="1746257" y="1400253"/>
              <a:ext cx="5342436" cy="1973386"/>
            </a:xfrm>
            <a:prstGeom prst="rect">
              <a:avLst/>
            </a:prstGeom>
          </p:spPr>
        </p:pic>
        <p:sp>
          <p:nvSpPr>
            <p:cNvPr id="24" name="Shape 391"/>
            <p:cNvSpPr/>
            <p:nvPr/>
          </p:nvSpPr>
          <p:spPr>
            <a:xfrm>
              <a:off x="4184885" y="29934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5" descr="picc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6"/>
            <a:stretch/>
          </p:blipFill>
          <p:spPr>
            <a:xfrm>
              <a:off x="2061184" y="1452354"/>
              <a:ext cx="4242816" cy="1734751"/>
            </a:xfrm>
            <a:prstGeom prst="rect">
              <a:avLst/>
            </a:prstGeom>
          </p:spPr>
        </p:pic>
        <p:pic>
          <p:nvPicPr>
            <p:cNvPr id="27" name="Picture 26" descr="picb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223" y="1481026"/>
              <a:ext cx="2639568" cy="2011680"/>
            </a:xfrm>
            <a:prstGeom prst="rect">
              <a:avLst/>
            </a:prstGeom>
          </p:spPr>
        </p:pic>
        <p:sp>
          <p:nvSpPr>
            <p:cNvPr id="28" name="Shape 394"/>
            <p:cNvSpPr/>
            <p:nvPr/>
          </p:nvSpPr>
          <p:spPr>
            <a:xfrm>
              <a:off x="4150190" y="2975967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95"/>
            <p:cNvSpPr/>
            <p:nvPr/>
          </p:nvSpPr>
          <p:spPr>
            <a:xfrm>
              <a:off x="1725459" y="8482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97"/>
            <p:cNvSpPr/>
            <p:nvPr/>
          </p:nvSpPr>
          <p:spPr>
            <a:xfrm>
              <a:off x="4152053" y="2878806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Shape 1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349446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25459" y="1773027"/>
            <a:ext cx="5618700" cy="2644503"/>
            <a:chOff x="1725459" y="848203"/>
            <a:chExt cx="5618700" cy="2644503"/>
          </a:xfrm>
        </p:grpSpPr>
        <p:pic>
          <p:nvPicPr>
            <p:cNvPr id="23" name="Shape 390"/>
            <p:cNvPicPr preferRelativeResize="0"/>
            <p:nvPr/>
          </p:nvPicPr>
          <p:blipFill rotWithShape="1">
            <a:blip r:embed="rId2"/>
            <a:srcRect t="17539" b="9874"/>
            <a:stretch/>
          </p:blipFill>
          <p:spPr>
            <a:xfrm>
              <a:off x="1746257" y="1400253"/>
              <a:ext cx="5342436" cy="1973386"/>
            </a:xfrm>
            <a:prstGeom prst="rect">
              <a:avLst/>
            </a:prstGeom>
          </p:spPr>
        </p:pic>
        <p:sp>
          <p:nvSpPr>
            <p:cNvPr id="24" name="Shape 391"/>
            <p:cNvSpPr/>
            <p:nvPr/>
          </p:nvSpPr>
          <p:spPr>
            <a:xfrm>
              <a:off x="4184885" y="29934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5" descr="picc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6"/>
            <a:stretch/>
          </p:blipFill>
          <p:spPr>
            <a:xfrm>
              <a:off x="2061184" y="1452354"/>
              <a:ext cx="4242816" cy="1734751"/>
            </a:xfrm>
            <a:prstGeom prst="rect">
              <a:avLst/>
            </a:prstGeom>
          </p:spPr>
        </p:pic>
        <p:pic>
          <p:nvPicPr>
            <p:cNvPr id="27" name="Picture 26" descr="picb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223" y="1481026"/>
              <a:ext cx="2639568" cy="2011680"/>
            </a:xfrm>
            <a:prstGeom prst="rect">
              <a:avLst/>
            </a:prstGeom>
          </p:spPr>
        </p:pic>
        <p:sp>
          <p:nvSpPr>
            <p:cNvPr id="28" name="Shape 394"/>
            <p:cNvSpPr/>
            <p:nvPr/>
          </p:nvSpPr>
          <p:spPr>
            <a:xfrm>
              <a:off x="4150190" y="2975967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95"/>
            <p:cNvSpPr/>
            <p:nvPr/>
          </p:nvSpPr>
          <p:spPr>
            <a:xfrm>
              <a:off x="1725459" y="8482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97"/>
            <p:cNvSpPr/>
            <p:nvPr/>
          </p:nvSpPr>
          <p:spPr>
            <a:xfrm>
              <a:off x="4152053" y="2878806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Shape 1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4096" y="4376614"/>
            <a:ext cx="6626622" cy="610577"/>
            <a:chOff x="166250" y="1278098"/>
            <a:chExt cx="6626622" cy="610577"/>
          </a:xfrm>
        </p:grpSpPr>
        <p:pic>
          <p:nvPicPr>
            <p:cNvPr id="17" name="Shape 232"/>
            <p:cNvPicPr preferRelativeResize="0"/>
            <p:nvPr/>
          </p:nvPicPr>
          <p:blipFill rotWithShape="1">
            <a:blip r:embed="rId6"/>
            <a:srcRect t="36401"/>
            <a:stretch/>
          </p:blipFill>
          <p:spPr>
            <a:xfrm>
              <a:off x="166250" y="1278098"/>
              <a:ext cx="6626622" cy="61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233"/>
            <p:cNvSpPr/>
            <p:nvPr/>
          </p:nvSpPr>
          <p:spPr>
            <a:xfrm>
              <a:off x="3622209" y="1373081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38"/>
            <p:cNvSpPr/>
            <p:nvPr/>
          </p:nvSpPr>
          <p:spPr>
            <a:xfrm>
              <a:off x="2997771" y="1386107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713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25459" y="1773027"/>
            <a:ext cx="5618700" cy="2644503"/>
            <a:chOff x="1725459" y="848203"/>
            <a:chExt cx="5618700" cy="2644503"/>
          </a:xfrm>
        </p:grpSpPr>
        <p:pic>
          <p:nvPicPr>
            <p:cNvPr id="23" name="Shape 390"/>
            <p:cNvPicPr preferRelativeResize="0"/>
            <p:nvPr/>
          </p:nvPicPr>
          <p:blipFill rotWithShape="1">
            <a:blip r:embed="rId2"/>
            <a:srcRect t="17539" b="9874"/>
            <a:stretch/>
          </p:blipFill>
          <p:spPr>
            <a:xfrm>
              <a:off x="1746257" y="1400253"/>
              <a:ext cx="5342436" cy="1973386"/>
            </a:xfrm>
            <a:prstGeom prst="rect">
              <a:avLst/>
            </a:prstGeom>
          </p:spPr>
        </p:pic>
        <p:sp>
          <p:nvSpPr>
            <p:cNvPr id="24" name="Shape 391"/>
            <p:cNvSpPr/>
            <p:nvPr/>
          </p:nvSpPr>
          <p:spPr>
            <a:xfrm>
              <a:off x="4184885" y="2993459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5" descr="picc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6"/>
            <a:stretch/>
          </p:blipFill>
          <p:spPr>
            <a:xfrm>
              <a:off x="2061184" y="1452354"/>
              <a:ext cx="4242816" cy="1734751"/>
            </a:xfrm>
            <a:prstGeom prst="rect">
              <a:avLst/>
            </a:prstGeom>
          </p:spPr>
        </p:pic>
        <p:pic>
          <p:nvPicPr>
            <p:cNvPr id="27" name="Picture 26" descr="picb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223" y="1481026"/>
              <a:ext cx="2639568" cy="2011680"/>
            </a:xfrm>
            <a:prstGeom prst="rect">
              <a:avLst/>
            </a:prstGeom>
          </p:spPr>
        </p:pic>
        <p:sp>
          <p:nvSpPr>
            <p:cNvPr id="28" name="Shape 394"/>
            <p:cNvSpPr/>
            <p:nvPr/>
          </p:nvSpPr>
          <p:spPr>
            <a:xfrm>
              <a:off x="4150190" y="2975967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95"/>
            <p:cNvSpPr/>
            <p:nvPr/>
          </p:nvSpPr>
          <p:spPr>
            <a:xfrm>
              <a:off x="1725459" y="848203"/>
              <a:ext cx="5618700" cy="3215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97"/>
            <p:cNvSpPr/>
            <p:nvPr/>
          </p:nvSpPr>
          <p:spPr>
            <a:xfrm>
              <a:off x="4152053" y="2878806"/>
              <a:ext cx="133199" cy="131999"/>
            </a:xfrm>
            <a:prstGeom prst="ellipse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" name="Shape 1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4096" y="4376614"/>
            <a:ext cx="6626622" cy="610577"/>
            <a:chOff x="166250" y="1278098"/>
            <a:chExt cx="6626622" cy="610577"/>
          </a:xfrm>
        </p:grpSpPr>
        <p:pic>
          <p:nvPicPr>
            <p:cNvPr id="17" name="Shape 232"/>
            <p:cNvPicPr preferRelativeResize="0"/>
            <p:nvPr/>
          </p:nvPicPr>
          <p:blipFill rotWithShape="1">
            <a:blip r:embed="rId6"/>
            <a:srcRect t="36401"/>
            <a:stretch/>
          </p:blipFill>
          <p:spPr>
            <a:xfrm>
              <a:off x="166250" y="1278098"/>
              <a:ext cx="6626622" cy="61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233"/>
            <p:cNvSpPr/>
            <p:nvPr/>
          </p:nvSpPr>
          <p:spPr>
            <a:xfrm>
              <a:off x="3622209" y="1373081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38"/>
            <p:cNvSpPr/>
            <p:nvPr/>
          </p:nvSpPr>
          <p:spPr>
            <a:xfrm>
              <a:off x="2997771" y="1386107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33"/>
          <p:cNvSpPr/>
          <p:nvPr/>
        </p:nvSpPr>
        <p:spPr>
          <a:xfrm>
            <a:off x="7317583" y="4454663"/>
            <a:ext cx="369080" cy="430593"/>
          </a:xfrm>
          <a:prstGeom prst="rect">
            <a:avLst/>
          </a:prstGeom>
          <a:noFill/>
          <a:ln w="38100" cap="flat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4096" y="4376614"/>
            <a:ext cx="6626622" cy="610577"/>
            <a:chOff x="166250" y="1278098"/>
            <a:chExt cx="6626622" cy="610577"/>
          </a:xfrm>
        </p:grpSpPr>
        <p:pic>
          <p:nvPicPr>
            <p:cNvPr id="17" name="Shape 232"/>
            <p:cNvPicPr preferRelativeResize="0"/>
            <p:nvPr/>
          </p:nvPicPr>
          <p:blipFill rotWithShape="1">
            <a:blip r:embed="rId3"/>
            <a:srcRect t="36401"/>
            <a:stretch/>
          </p:blipFill>
          <p:spPr>
            <a:xfrm>
              <a:off x="166250" y="1278098"/>
              <a:ext cx="6626622" cy="61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233"/>
            <p:cNvSpPr/>
            <p:nvPr/>
          </p:nvSpPr>
          <p:spPr>
            <a:xfrm>
              <a:off x="3622209" y="1373081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38"/>
            <p:cNvSpPr/>
            <p:nvPr/>
          </p:nvSpPr>
          <p:spPr>
            <a:xfrm>
              <a:off x="2997771" y="1386107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33"/>
          <p:cNvSpPr/>
          <p:nvPr/>
        </p:nvSpPr>
        <p:spPr>
          <a:xfrm>
            <a:off x="7317583" y="4454663"/>
            <a:ext cx="369080" cy="430593"/>
          </a:xfrm>
          <a:prstGeom prst="rect">
            <a:avLst/>
          </a:prstGeom>
          <a:noFill/>
          <a:ln w="38100" cap="flat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Shape 2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03048" y="2038513"/>
            <a:ext cx="3055027" cy="229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91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4096" y="4376614"/>
            <a:ext cx="6626622" cy="610577"/>
            <a:chOff x="166250" y="1278098"/>
            <a:chExt cx="6626622" cy="610577"/>
          </a:xfrm>
        </p:grpSpPr>
        <p:pic>
          <p:nvPicPr>
            <p:cNvPr id="17" name="Shape 232"/>
            <p:cNvPicPr preferRelativeResize="0"/>
            <p:nvPr/>
          </p:nvPicPr>
          <p:blipFill rotWithShape="1">
            <a:blip r:embed="rId3"/>
            <a:srcRect t="36401"/>
            <a:stretch/>
          </p:blipFill>
          <p:spPr>
            <a:xfrm>
              <a:off x="166250" y="1278098"/>
              <a:ext cx="6626622" cy="61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233"/>
            <p:cNvSpPr/>
            <p:nvPr/>
          </p:nvSpPr>
          <p:spPr>
            <a:xfrm>
              <a:off x="3622209" y="1373081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38"/>
            <p:cNvSpPr/>
            <p:nvPr/>
          </p:nvSpPr>
          <p:spPr>
            <a:xfrm>
              <a:off x="2997771" y="1386107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33"/>
          <p:cNvSpPr/>
          <p:nvPr/>
        </p:nvSpPr>
        <p:spPr>
          <a:xfrm>
            <a:off x="7317583" y="4454663"/>
            <a:ext cx="369080" cy="430593"/>
          </a:xfrm>
          <a:prstGeom prst="rect">
            <a:avLst/>
          </a:prstGeom>
          <a:noFill/>
          <a:ln w="38100" cap="flat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Shape 2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03048" y="2038513"/>
            <a:ext cx="3055027" cy="22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60" y="2878667"/>
            <a:ext cx="536232" cy="461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45" y="2871142"/>
            <a:ext cx="536232" cy="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53400" y="1558930"/>
            <a:ext cx="2182950" cy="1453574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 rotWithShape="1">
          <a:blip r:embed="rId4"/>
          <a:srcRect b="6515"/>
          <a:stretch/>
        </p:blipFill>
        <p:spPr>
          <a:xfrm>
            <a:off x="4766300" y="1449950"/>
            <a:ext cx="1975174" cy="1562549"/>
          </a:xfrm>
          <a:prstGeom prst="rect">
            <a:avLst/>
          </a:prstGeom>
        </p:spPr>
      </p:pic>
      <p:sp>
        <p:nvSpPr>
          <p:cNvPr id="125" name="Shape 125"/>
          <p:cNvSpPr txBox="1"/>
          <p:nvPr/>
        </p:nvSpPr>
        <p:spPr>
          <a:xfrm>
            <a:off x="275775" y="955700"/>
            <a:ext cx="8577899" cy="522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Quickly and robustly estimate the speed of nearby objects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5"/>
          <a:srcRect b="5882"/>
          <a:stretch/>
        </p:blipFill>
        <p:spPr>
          <a:xfrm>
            <a:off x="3688750" y="3245900"/>
            <a:ext cx="1385249" cy="1738475"/>
          </a:xfrm>
          <a:prstGeom prst="rect">
            <a:avLst/>
          </a:prstGeom>
        </p:spPr>
      </p:pic>
      <p:pic>
        <p:nvPicPr>
          <p:cNvPr id="127" name="Shape 12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31474" y="3245907"/>
            <a:ext cx="2941574" cy="1738462"/>
          </a:xfrm>
          <a:prstGeom prst="rect">
            <a:avLst/>
          </a:prstGeom>
        </p:spPr>
      </p:pic>
      <p:pic>
        <p:nvPicPr>
          <p:cNvPr id="128" name="Shape 128"/>
          <p:cNvPicPr preferRelativeResize="0"/>
          <p:nvPr/>
        </p:nvPicPr>
        <p:blipFill rotWithShape="1">
          <a:blip r:embed="rId7"/>
          <a:srcRect l="27829" b="4607"/>
          <a:stretch/>
        </p:blipFill>
        <p:spPr>
          <a:xfrm>
            <a:off x="6538650" y="3245900"/>
            <a:ext cx="1975175" cy="17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03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04096" y="4376614"/>
            <a:ext cx="6626622" cy="610577"/>
            <a:chOff x="166250" y="1278098"/>
            <a:chExt cx="6626622" cy="610577"/>
          </a:xfrm>
        </p:grpSpPr>
        <p:pic>
          <p:nvPicPr>
            <p:cNvPr id="17" name="Shape 232"/>
            <p:cNvPicPr preferRelativeResize="0"/>
            <p:nvPr/>
          </p:nvPicPr>
          <p:blipFill rotWithShape="1">
            <a:blip r:embed="rId3"/>
            <a:srcRect t="36401"/>
            <a:stretch/>
          </p:blipFill>
          <p:spPr>
            <a:xfrm>
              <a:off x="166250" y="1278098"/>
              <a:ext cx="6626622" cy="610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233"/>
            <p:cNvSpPr/>
            <p:nvPr/>
          </p:nvSpPr>
          <p:spPr>
            <a:xfrm>
              <a:off x="3622209" y="1373081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38"/>
            <p:cNvSpPr/>
            <p:nvPr/>
          </p:nvSpPr>
          <p:spPr>
            <a:xfrm>
              <a:off x="2997771" y="1386107"/>
              <a:ext cx="369080" cy="430593"/>
            </a:xfrm>
            <a:prstGeom prst="rect">
              <a:avLst/>
            </a:prstGeom>
            <a:noFill/>
            <a:ln w="38100" cap="flat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33"/>
          <p:cNvSpPr/>
          <p:nvPr/>
        </p:nvSpPr>
        <p:spPr>
          <a:xfrm>
            <a:off x="7317583" y="4454663"/>
            <a:ext cx="369080" cy="430593"/>
          </a:xfrm>
          <a:prstGeom prst="rect">
            <a:avLst/>
          </a:prstGeom>
          <a:noFill/>
          <a:ln w="38100" cap="flat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Shape 2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03048" y="2038513"/>
            <a:ext cx="3055027" cy="22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672" y="2003778"/>
            <a:ext cx="529408" cy="451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111" y="2568223"/>
            <a:ext cx="354487" cy="36933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k</a:t>
            </a:r>
            <a:endParaRPr lang="en-US" sz="1800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560" y="2878667"/>
            <a:ext cx="536232" cy="461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45" y="2871142"/>
            <a:ext cx="536232" cy="4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7674" y="1032391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2848945" y="1354195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12" name="Shape 189"/>
          <p:cNvSpPr/>
          <p:nvPr/>
        </p:nvSpPr>
        <p:spPr>
          <a:xfrm>
            <a:off x="3038394" y="944359"/>
            <a:ext cx="2582170" cy="1074615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Probability</a:t>
            </a:r>
            <a:endParaRPr lang="en-US" dirty="0"/>
          </a:p>
        </p:txBody>
      </p:sp>
      <p:sp>
        <p:nvSpPr>
          <p:cNvPr id="10" name="Shape 186"/>
          <p:cNvSpPr txBox="1"/>
          <p:nvPr/>
        </p:nvSpPr>
        <p:spPr>
          <a:xfrm>
            <a:off x="6093760" y="1451888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pic>
        <p:nvPicPr>
          <p:cNvPr id="17" name="Shape 232"/>
          <p:cNvPicPr preferRelativeResize="0"/>
          <p:nvPr/>
        </p:nvPicPr>
        <p:blipFill rotWithShape="1">
          <a:blip r:embed="rId4"/>
          <a:srcRect t="36401"/>
          <a:stretch/>
        </p:blipFill>
        <p:spPr>
          <a:xfrm>
            <a:off x="1104096" y="4376614"/>
            <a:ext cx="6626622" cy="61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33"/>
          <p:cNvSpPr/>
          <p:nvPr/>
        </p:nvSpPr>
        <p:spPr>
          <a:xfrm>
            <a:off x="4560055" y="4471597"/>
            <a:ext cx="369080" cy="430593"/>
          </a:xfrm>
          <a:prstGeom prst="rect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38"/>
          <p:cNvSpPr/>
          <p:nvPr/>
        </p:nvSpPr>
        <p:spPr>
          <a:xfrm>
            <a:off x="3935617" y="4484623"/>
            <a:ext cx="369080" cy="43059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33"/>
          <p:cNvSpPr/>
          <p:nvPr/>
        </p:nvSpPr>
        <p:spPr>
          <a:xfrm>
            <a:off x="7317583" y="4454663"/>
            <a:ext cx="369080" cy="430593"/>
          </a:xfrm>
          <a:prstGeom prst="rect">
            <a:avLst/>
          </a:prstGeom>
          <a:noFill/>
          <a:ln w="38100" cap="flat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" name="Shape 21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03048" y="2038513"/>
            <a:ext cx="3055027" cy="2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253"/>
          <p:cNvSpPr txBox="1"/>
          <p:nvPr/>
        </p:nvSpPr>
        <p:spPr>
          <a:xfrm>
            <a:off x="6299398" y="3341262"/>
            <a:ext cx="837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Sensor noise</a:t>
            </a:r>
          </a:p>
        </p:txBody>
      </p:sp>
      <p:sp>
        <p:nvSpPr>
          <p:cNvPr id="33" name="Shape 254"/>
          <p:cNvSpPr txBox="1"/>
          <p:nvPr/>
        </p:nvSpPr>
        <p:spPr>
          <a:xfrm>
            <a:off x="7293722" y="3350669"/>
            <a:ext cx="11127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Sensor resolution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672" y="2003778"/>
            <a:ext cx="529408" cy="4515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560" y="2878667"/>
            <a:ext cx="536232" cy="4619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145" y="2871142"/>
            <a:ext cx="536232" cy="4619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27111" y="2568223"/>
            <a:ext cx="354487" cy="369332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k</a:t>
            </a:r>
            <a:endParaRPr lang="en-US" sz="1800" i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43407" y="3443111"/>
            <a:ext cx="141112" cy="9971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1075" y="2991791"/>
            <a:ext cx="2826925" cy="4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in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2014" y="0"/>
            <a:ext cx="3921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7915" y="893703"/>
            <a:ext cx="5377107" cy="4202762"/>
            <a:chOff x="1547915" y="893703"/>
            <a:chExt cx="5377107" cy="4202762"/>
          </a:xfrm>
        </p:grpSpPr>
        <p:pic>
          <p:nvPicPr>
            <p:cNvPr id="4" name="Shape 184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608897" y="893703"/>
              <a:ext cx="5316125" cy="3987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74525" y="4634800"/>
              <a:ext cx="29155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Delta Color Value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894451" y="2440869"/>
              <a:ext cx="17685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Probability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4681"/>
          <a:stretch/>
        </p:blipFill>
        <p:spPr>
          <a:xfrm>
            <a:off x="3650075" y="1004927"/>
            <a:ext cx="3490148" cy="5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4681"/>
          <a:stretch/>
        </p:blipFill>
        <p:spPr>
          <a:xfrm>
            <a:off x="3650075" y="1004927"/>
            <a:ext cx="3490148" cy="575517"/>
          </a:xfrm>
          <a:prstGeom prst="rect">
            <a:avLst/>
          </a:prstGeom>
        </p:spPr>
      </p:pic>
      <p:pic>
        <p:nvPicPr>
          <p:cNvPr id="45" name="Picture 44" descr="CodeCogsEqn (3)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3" y="2292349"/>
            <a:ext cx="6019331" cy="614539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3584222" y="1561630"/>
            <a:ext cx="2558816" cy="724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3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9" name="Picture 8" descr="CodeCogsEqn (3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3" y="2292349"/>
            <a:ext cx="6019331" cy="614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3584222" y="1561630"/>
            <a:ext cx="2558816" cy="724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9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572000" y="1571038"/>
            <a:ext cx="3725335" cy="1288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9" y="3061801"/>
            <a:ext cx="8400815" cy="5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3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9852"/>
            <a:ext cx="1656540" cy="61007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96148" y="3631261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72000" y="1571038"/>
            <a:ext cx="3725335" cy="1288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89" y="3061801"/>
            <a:ext cx="8400815" cy="5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9852"/>
            <a:ext cx="1656540" cy="61007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96148" y="3631261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783264" y="3537185"/>
            <a:ext cx="2088888" cy="1634217"/>
            <a:chOff x="1700491" y="893703"/>
            <a:chExt cx="5630228" cy="4404741"/>
          </a:xfrm>
        </p:grpSpPr>
        <p:pic>
          <p:nvPicPr>
            <p:cNvPr id="20" name="Shape 1846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2014595" y="893703"/>
              <a:ext cx="5316124" cy="3987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513877" y="4634799"/>
              <a:ext cx="4218305" cy="663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Delta Color Value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65979" y="2336757"/>
              <a:ext cx="2332669" cy="663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Probability</a:t>
              </a:r>
              <a:endParaRPr lang="en-US" sz="10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4572000" y="1571038"/>
            <a:ext cx="3725335" cy="1288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9" y="3061801"/>
            <a:ext cx="8400815" cy="5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4804" y="3253350"/>
            <a:ext cx="2485084" cy="1429054"/>
          </a:xfrm>
          <a:prstGeom prst="rect">
            <a:avLst/>
          </a:prstGeom>
        </p:spPr>
      </p:pic>
      <p:pic>
        <p:nvPicPr>
          <p:cNvPr id="134" name="Shape 134"/>
          <p:cNvPicPr preferRelativeResize="0"/>
          <p:nvPr/>
        </p:nvPicPr>
        <p:blipFill rotWithShape="1">
          <a:blip r:embed="rId4"/>
          <a:srcRect b="773"/>
          <a:stretch/>
        </p:blipFill>
        <p:spPr>
          <a:xfrm>
            <a:off x="395300" y="1212950"/>
            <a:ext cx="2154452" cy="1484550"/>
          </a:xfrm>
          <a:prstGeom prst="rect">
            <a:avLst/>
          </a:prstGeom>
        </p:spPr>
      </p:pic>
      <p:sp>
        <p:nvSpPr>
          <p:cNvPr id="135" name="Shape 135"/>
          <p:cNvSpPr txBox="1"/>
          <p:nvPr/>
        </p:nvSpPr>
        <p:spPr>
          <a:xfrm>
            <a:off x="700101" y="2806845"/>
            <a:ext cx="2592000" cy="64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Laser Data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68650" y="801207"/>
            <a:ext cx="3373800" cy="65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Camera Images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9852"/>
            <a:ext cx="1656540" cy="610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085" y="4064701"/>
            <a:ext cx="2215915" cy="5999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96148" y="3631261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99801" y="3537185"/>
            <a:ext cx="1972351" cy="1634217"/>
            <a:chOff x="2014595" y="893703"/>
            <a:chExt cx="5316124" cy="4404741"/>
          </a:xfrm>
        </p:grpSpPr>
        <p:pic>
          <p:nvPicPr>
            <p:cNvPr id="20" name="Shape 1846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2014595" y="893703"/>
              <a:ext cx="5316124" cy="3987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513877" y="4634799"/>
              <a:ext cx="4218305" cy="663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Delta Color Value</a:t>
              </a:r>
              <a:endParaRPr lang="en-US" sz="10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5166548" y="3642548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72000" y="1571038"/>
            <a:ext cx="3725335" cy="1288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89" y="3061801"/>
            <a:ext cx="8400815" cy="549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1473649" y="4072577"/>
            <a:ext cx="8654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Probability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089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" y="1022115"/>
            <a:ext cx="3346686" cy="505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74" y="1004927"/>
            <a:ext cx="5343277" cy="57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9852"/>
            <a:ext cx="1656540" cy="610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085" y="4064701"/>
            <a:ext cx="2215915" cy="5999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96148" y="3631261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99801" y="3537185"/>
            <a:ext cx="1972351" cy="1634217"/>
            <a:chOff x="2014595" y="893703"/>
            <a:chExt cx="5316124" cy="4404741"/>
          </a:xfrm>
        </p:grpSpPr>
        <p:pic>
          <p:nvPicPr>
            <p:cNvPr id="20" name="Shape 1846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>
              <a:off x="2014595" y="893703"/>
              <a:ext cx="5316124" cy="39870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513877" y="4634799"/>
              <a:ext cx="4218305" cy="6636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Delta Color Value</a:t>
              </a:r>
              <a:endParaRPr lang="en-US" sz="1000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5166548" y="3642548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72400" y="3633140"/>
            <a:ext cx="0" cy="54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572" y="4336815"/>
            <a:ext cx="530219" cy="63264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572000" y="1571038"/>
            <a:ext cx="3725335" cy="1288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hape 189"/>
          <p:cNvSpPr/>
          <p:nvPr/>
        </p:nvSpPr>
        <p:spPr>
          <a:xfrm>
            <a:off x="7130616" y="906729"/>
            <a:ext cx="1909903" cy="683123"/>
          </a:xfrm>
          <a:prstGeom prst="rect">
            <a:avLst/>
          </a:prstGeom>
          <a:noFill/>
          <a:ln w="3810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89" y="3061801"/>
            <a:ext cx="8400815" cy="5494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1473649" y="4072577"/>
            <a:ext cx="8654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Probability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740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Probabilistic Framework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848675" y="1788400"/>
            <a:ext cx="1842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3D Shape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690179" y="1788498"/>
            <a:ext cx="14528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Color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3690179" y="2740208"/>
            <a:ext cx="14528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Tracking</a:t>
            </a:r>
          </a:p>
        </p:txBody>
      </p:sp>
      <p:cxnSp>
        <p:nvCxnSpPr>
          <p:cNvPr id="419" name="Shape 419"/>
          <p:cNvCxnSpPr/>
          <p:nvPr/>
        </p:nvCxnSpPr>
        <p:spPr>
          <a:xfrm>
            <a:off x="2362005" y="2203461"/>
            <a:ext cx="1560299" cy="5297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0" name="Shape 420"/>
          <p:cNvCxnSpPr>
            <a:stCxn id="417" idx="2"/>
            <a:endCxn id="418" idx="0"/>
          </p:cNvCxnSpPr>
          <p:nvPr/>
        </p:nvCxnSpPr>
        <p:spPr>
          <a:xfrm>
            <a:off x="4416629" y="2196498"/>
            <a:ext cx="0" cy="54370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/>
          <p:nvPr/>
        </p:nvCxnSpPr>
        <p:spPr>
          <a:xfrm flipH="1">
            <a:off x="4910911" y="2203461"/>
            <a:ext cx="1560299" cy="5297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2" name="Shape 422"/>
          <p:cNvSpPr txBox="1"/>
          <p:nvPr/>
        </p:nvSpPr>
        <p:spPr>
          <a:xfrm>
            <a:off x="5711201" y="1788400"/>
            <a:ext cx="2499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Motion History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Tracking Probability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425" y="801845"/>
            <a:ext cx="10736650" cy="3732555"/>
            <a:chOff x="112425" y="801845"/>
            <a:chExt cx="10736650" cy="3732555"/>
          </a:xfrm>
        </p:grpSpPr>
        <p:sp>
          <p:nvSpPr>
            <p:cNvPr id="326" name="Shape 326"/>
            <p:cNvSpPr/>
            <p:nvPr/>
          </p:nvSpPr>
          <p:spPr>
            <a:xfrm>
              <a:off x="201452" y="2495875"/>
              <a:ext cx="4045800" cy="2316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972375" y="4040586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1972375" y="4221093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201450" y="2525720"/>
              <a:ext cx="4045800" cy="3821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4890952" y="2490250"/>
              <a:ext cx="4045800" cy="2316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36" name="Shape 336"/>
            <p:cNvPicPr preferRelativeResize="0"/>
            <p:nvPr/>
          </p:nvPicPr>
          <p:blipFill rotWithShape="1">
            <a:blip r:embed="rId3"/>
            <a:srcRect b="9779"/>
            <a:stretch/>
          </p:blipFill>
          <p:spPr>
            <a:xfrm>
              <a:off x="4905925" y="2544424"/>
              <a:ext cx="3846850" cy="1766075"/>
            </a:xfrm>
            <a:prstGeom prst="rect">
              <a:avLst/>
            </a:prstGeom>
          </p:spPr>
        </p:pic>
        <p:sp>
          <p:nvSpPr>
            <p:cNvPr id="337" name="Shape 337"/>
            <p:cNvSpPr/>
            <p:nvPr/>
          </p:nvSpPr>
          <p:spPr>
            <a:xfrm>
              <a:off x="6661875" y="4034961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38" name="Shape 338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076257" y="2721725"/>
              <a:ext cx="3147327" cy="1449910"/>
            </a:xfrm>
            <a:prstGeom prst="rect">
              <a:avLst/>
            </a:prstGeom>
          </p:spPr>
        </p:pic>
        <p:pic>
          <p:nvPicPr>
            <p:cNvPr id="339" name="Shape 339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5542691" y="2686991"/>
              <a:ext cx="3100889" cy="1443007"/>
            </a:xfrm>
            <a:prstGeom prst="rect">
              <a:avLst/>
            </a:prstGeom>
          </p:spPr>
        </p:pic>
        <p:pic>
          <p:nvPicPr>
            <p:cNvPr id="340" name="Shape 340"/>
            <p:cNvPicPr preferRelativeResize="0"/>
            <p:nvPr/>
          </p:nvPicPr>
          <p:blipFill rotWithShape="1">
            <a:blip r:embed="rId3"/>
            <a:srcRect b="16874"/>
            <a:stretch/>
          </p:blipFill>
          <p:spPr>
            <a:xfrm>
              <a:off x="4905925" y="2724925"/>
              <a:ext cx="3846850" cy="1627224"/>
            </a:xfrm>
            <a:prstGeom prst="rect">
              <a:avLst/>
            </a:prstGeom>
          </p:spPr>
        </p:pic>
        <p:sp>
          <p:nvSpPr>
            <p:cNvPr id="341" name="Shape 341"/>
            <p:cNvSpPr/>
            <p:nvPr/>
          </p:nvSpPr>
          <p:spPr>
            <a:xfrm>
              <a:off x="6661875" y="4215468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42" name="Shape 34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076257" y="2902231"/>
              <a:ext cx="3147327" cy="1449910"/>
            </a:xfrm>
            <a:prstGeom prst="rect">
              <a:avLst/>
            </a:prstGeom>
          </p:spPr>
        </p:pic>
        <p:sp>
          <p:nvSpPr>
            <p:cNvPr id="344" name="Shape 344"/>
            <p:cNvSpPr/>
            <p:nvPr/>
          </p:nvSpPr>
          <p:spPr>
            <a:xfrm>
              <a:off x="6675000" y="2316711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45" name="Shape 34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089382" y="1003475"/>
              <a:ext cx="3147327" cy="1449910"/>
            </a:xfrm>
            <a:prstGeom prst="rect">
              <a:avLst/>
            </a:prstGeom>
          </p:spPr>
        </p:pic>
        <p:pic>
          <p:nvPicPr>
            <p:cNvPr id="346" name="Shape 346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5555816" y="968742"/>
              <a:ext cx="3100889" cy="1443007"/>
            </a:xfrm>
            <a:prstGeom prst="rect">
              <a:avLst/>
            </a:prstGeom>
          </p:spPr>
        </p:pic>
        <p:pic>
          <p:nvPicPr>
            <p:cNvPr id="347" name="Shape 347"/>
            <p:cNvPicPr preferRelativeResize="0"/>
            <p:nvPr/>
          </p:nvPicPr>
          <p:blipFill rotWithShape="1">
            <a:blip r:embed="rId3"/>
            <a:srcRect b="16874"/>
            <a:stretch/>
          </p:blipFill>
          <p:spPr>
            <a:xfrm>
              <a:off x="4902662" y="1006675"/>
              <a:ext cx="3846850" cy="1627224"/>
            </a:xfrm>
            <a:prstGeom prst="rect">
              <a:avLst/>
            </a:prstGeom>
          </p:spPr>
        </p:pic>
        <p:sp>
          <p:nvSpPr>
            <p:cNvPr id="348" name="Shape 348"/>
            <p:cNvSpPr/>
            <p:nvPr/>
          </p:nvSpPr>
          <p:spPr>
            <a:xfrm>
              <a:off x="6675000" y="2497218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49" name="Shape 34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089382" y="1183981"/>
              <a:ext cx="3147327" cy="1449910"/>
            </a:xfrm>
            <a:prstGeom prst="rect">
              <a:avLst/>
            </a:prstGeom>
          </p:spPr>
        </p:pic>
        <p:pic>
          <p:nvPicPr>
            <p:cNvPr id="350" name="Shape 350"/>
            <p:cNvPicPr preferRelativeResize="0"/>
            <p:nvPr/>
          </p:nvPicPr>
          <p:blipFill rotWithShape="1">
            <a:blip r:embed="rId3"/>
            <a:srcRect t="9217" b="9784"/>
            <a:stretch/>
          </p:blipFill>
          <p:spPr>
            <a:xfrm>
              <a:off x="216425" y="1006675"/>
              <a:ext cx="3846850" cy="1585574"/>
            </a:xfrm>
            <a:prstGeom prst="rect">
              <a:avLst/>
            </a:prstGeom>
          </p:spPr>
        </p:pic>
        <p:sp>
          <p:nvSpPr>
            <p:cNvPr id="351" name="Shape 351"/>
            <p:cNvSpPr/>
            <p:nvPr/>
          </p:nvSpPr>
          <p:spPr>
            <a:xfrm>
              <a:off x="1972375" y="2316711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52" name="Shape 35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386757" y="1003475"/>
              <a:ext cx="3147327" cy="1449910"/>
            </a:xfrm>
            <a:prstGeom prst="rect">
              <a:avLst/>
            </a:prstGeom>
          </p:spPr>
        </p:pic>
        <p:pic>
          <p:nvPicPr>
            <p:cNvPr id="353" name="Shape 353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853191" y="968742"/>
              <a:ext cx="3100889" cy="1443007"/>
            </a:xfrm>
            <a:prstGeom prst="rect">
              <a:avLst/>
            </a:prstGeom>
          </p:spPr>
        </p:pic>
        <p:pic>
          <p:nvPicPr>
            <p:cNvPr id="354" name="Shape 354"/>
            <p:cNvPicPr preferRelativeResize="0"/>
            <p:nvPr/>
          </p:nvPicPr>
          <p:blipFill rotWithShape="1">
            <a:blip r:embed="rId3"/>
            <a:srcRect b="16874"/>
            <a:stretch/>
          </p:blipFill>
          <p:spPr>
            <a:xfrm>
              <a:off x="216425" y="1006675"/>
              <a:ext cx="3846850" cy="1627224"/>
            </a:xfrm>
            <a:prstGeom prst="rect">
              <a:avLst/>
            </a:prstGeom>
          </p:spPr>
        </p:pic>
        <p:sp>
          <p:nvSpPr>
            <p:cNvPr id="355" name="Shape 355"/>
            <p:cNvSpPr/>
            <p:nvPr/>
          </p:nvSpPr>
          <p:spPr>
            <a:xfrm>
              <a:off x="1972375" y="2497218"/>
              <a:ext cx="96000" cy="95100"/>
            </a:xfrm>
            <a:prstGeom prst="ellips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56" name="Shape 35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386757" y="1183981"/>
              <a:ext cx="3147327" cy="1449910"/>
            </a:xfrm>
            <a:prstGeom prst="rect">
              <a:avLst/>
            </a:prstGeom>
          </p:spPr>
        </p:pic>
        <p:sp>
          <p:nvSpPr>
            <p:cNvPr id="357" name="Shape 357"/>
            <p:cNvSpPr/>
            <p:nvPr/>
          </p:nvSpPr>
          <p:spPr>
            <a:xfrm>
              <a:off x="201450" y="952448"/>
              <a:ext cx="4045800" cy="2316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904075" y="801845"/>
              <a:ext cx="4045800" cy="382199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12425" y="1049300"/>
              <a:ext cx="8844300" cy="3485100"/>
            </a:xfrm>
            <a:prstGeom prst="rect">
              <a:avLst/>
            </a:prstGeom>
            <a:noFill/>
            <a:ln w="28575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42" name="Picture 41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461" y="1217176"/>
              <a:ext cx="1914144" cy="1450848"/>
            </a:xfrm>
            <a:prstGeom prst="rect">
              <a:avLst/>
            </a:prstGeom>
          </p:spPr>
        </p:pic>
        <p:pic>
          <p:nvPicPr>
            <p:cNvPr id="44" name="Picture 43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687" y="2877571"/>
              <a:ext cx="1914144" cy="1450848"/>
            </a:xfrm>
            <a:prstGeom prst="rect">
              <a:avLst/>
            </a:prstGeom>
          </p:spPr>
        </p:pic>
        <p:pic>
          <p:nvPicPr>
            <p:cNvPr id="2" name="Picture 1" descr="picd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"/>
            <a:stretch/>
          </p:blipFill>
          <p:spPr>
            <a:xfrm>
              <a:off x="388074" y="1199341"/>
              <a:ext cx="3151632" cy="1442785"/>
            </a:xfrm>
            <a:prstGeom prst="rect">
              <a:avLst/>
            </a:prstGeom>
          </p:spPr>
        </p:pic>
        <p:pic>
          <p:nvPicPr>
            <p:cNvPr id="41" name="Picture 40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22" y="1098176"/>
              <a:ext cx="1914144" cy="1450848"/>
            </a:xfrm>
            <a:prstGeom prst="rect">
              <a:avLst/>
            </a:prstGeom>
          </p:spPr>
        </p:pic>
        <p:pic>
          <p:nvPicPr>
            <p:cNvPr id="46" name="Picture 45" descr="picd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"/>
            <a:stretch/>
          </p:blipFill>
          <p:spPr>
            <a:xfrm>
              <a:off x="5091527" y="1193004"/>
              <a:ext cx="3151632" cy="1442785"/>
            </a:xfrm>
            <a:prstGeom prst="rect">
              <a:avLst/>
            </a:prstGeom>
          </p:spPr>
        </p:pic>
        <p:pic>
          <p:nvPicPr>
            <p:cNvPr id="47" name="Picture 46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103" y="1228477"/>
              <a:ext cx="1914144" cy="1450848"/>
            </a:xfrm>
            <a:prstGeom prst="rect">
              <a:avLst/>
            </a:prstGeom>
          </p:spPr>
        </p:pic>
        <p:pic>
          <p:nvPicPr>
            <p:cNvPr id="51" name="Picture 50" descr="picd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8"/>
            <a:stretch/>
          </p:blipFill>
          <p:spPr>
            <a:xfrm>
              <a:off x="5032250" y="2939105"/>
              <a:ext cx="3151632" cy="1418811"/>
            </a:xfrm>
            <a:prstGeom prst="rect">
              <a:avLst/>
            </a:prstGeom>
          </p:spPr>
        </p:pic>
        <p:pic>
          <p:nvPicPr>
            <p:cNvPr id="56" name="Shape 331"/>
            <p:cNvPicPr preferRelativeResize="0"/>
            <p:nvPr/>
          </p:nvPicPr>
          <p:blipFill rotWithShape="1">
            <a:blip r:embed="rId3"/>
            <a:srcRect b="16874"/>
            <a:stretch/>
          </p:blipFill>
          <p:spPr>
            <a:xfrm>
              <a:off x="216425" y="2714162"/>
              <a:ext cx="3846850" cy="1627224"/>
            </a:xfrm>
            <a:prstGeom prst="rect">
              <a:avLst/>
            </a:prstGeom>
          </p:spPr>
        </p:pic>
        <p:pic>
          <p:nvPicPr>
            <p:cNvPr id="58" name="Picture 57" descr="picd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8"/>
            <a:stretch/>
          </p:blipFill>
          <p:spPr>
            <a:xfrm>
              <a:off x="390536" y="2917577"/>
              <a:ext cx="3151632" cy="1418811"/>
            </a:xfrm>
            <a:prstGeom prst="rect">
              <a:avLst/>
            </a:prstGeom>
          </p:spPr>
        </p:pic>
        <p:pic>
          <p:nvPicPr>
            <p:cNvPr id="59" name="Picture 58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73" y="3017956"/>
              <a:ext cx="1914144" cy="1450848"/>
            </a:xfrm>
            <a:prstGeom prst="rect">
              <a:avLst/>
            </a:prstGeom>
          </p:spPr>
        </p:pic>
        <p:sp>
          <p:nvSpPr>
            <p:cNvPr id="53" name="Shape 204"/>
            <p:cNvSpPr/>
            <p:nvPr/>
          </p:nvSpPr>
          <p:spPr>
            <a:xfrm>
              <a:off x="179363" y="2623402"/>
              <a:ext cx="8645089" cy="252533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204"/>
            <p:cNvSpPr/>
            <p:nvPr/>
          </p:nvSpPr>
          <p:spPr>
            <a:xfrm>
              <a:off x="159698" y="4334387"/>
              <a:ext cx="8645089" cy="137615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2" name="Picture 51" descr="pic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72" y="2808256"/>
              <a:ext cx="1914144" cy="1450848"/>
            </a:xfrm>
            <a:prstGeom prst="rect">
              <a:avLst/>
            </a:prstGeom>
          </p:spPr>
        </p:pic>
        <p:sp>
          <p:nvSpPr>
            <p:cNvPr id="45" name="Shape 466"/>
            <p:cNvSpPr txBox="1"/>
            <p:nvPr/>
          </p:nvSpPr>
          <p:spPr>
            <a:xfrm>
              <a:off x="1920575" y="1339725"/>
              <a:ext cx="7026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4A86E8"/>
                  </a:solidFill>
                </a:rPr>
                <a:t>P</a:t>
              </a:r>
              <a:r>
                <a:rPr lang="en" sz="2400" baseline="-25000">
                  <a:solidFill>
                    <a:srgbClr val="4A86E8"/>
                  </a:solidFill>
                </a:rPr>
                <a:t>1</a:t>
              </a:r>
            </a:p>
          </p:txBody>
        </p:sp>
        <p:sp>
          <p:nvSpPr>
            <p:cNvPr id="48" name="Shape 470"/>
            <p:cNvSpPr/>
            <p:nvPr/>
          </p:nvSpPr>
          <p:spPr>
            <a:xfrm>
              <a:off x="1778297" y="1537634"/>
              <a:ext cx="154199" cy="1541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69"/>
            <p:cNvSpPr txBox="1"/>
            <p:nvPr/>
          </p:nvSpPr>
          <p:spPr>
            <a:xfrm>
              <a:off x="7157150" y="1547100"/>
              <a:ext cx="36576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rgbClr val="4A86E8"/>
                  </a:solidFill>
                </a:rPr>
                <a:t>P</a:t>
              </a:r>
              <a:r>
                <a:rPr lang="en" sz="2400" baseline="-25000" dirty="0">
                  <a:solidFill>
                    <a:srgbClr val="4A86E8"/>
                  </a:solidFill>
                </a:rPr>
                <a:t>2</a:t>
              </a:r>
            </a:p>
          </p:txBody>
        </p:sp>
        <p:sp>
          <p:nvSpPr>
            <p:cNvPr id="50" name="Shape 473"/>
            <p:cNvSpPr/>
            <p:nvPr/>
          </p:nvSpPr>
          <p:spPr>
            <a:xfrm>
              <a:off x="6241982" y="1368486"/>
              <a:ext cx="888600" cy="8886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468"/>
            <p:cNvSpPr txBox="1"/>
            <p:nvPr/>
          </p:nvSpPr>
          <p:spPr>
            <a:xfrm>
              <a:off x="1916200" y="3171650"/>
              <a:ext cx="6978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4A86E8"/>
                  </a:solidFill>
                </a:rPr>
                <a:t>P</a:t>
              </a:r>
              <a:r>
                <a:rPr lang="en" sz="2400" baseline="-25000">
                  <a:solidFill>
                    <a:srgbClr val="4A86E8"/>
                  </a:solidFill>
                </a:rPr>
                <a:t>3</a:t>
              </a:r>
            </a:p>
          </p:txBody>
        </p:sp>
        <p:sp>
          <p:nvSpPr>
            <p:cNvPr id="57" name="Shape 471"/>
            <p:cNvSpPr/>
            <p:nvPr/>
          </p:nvSpPr>
          <p:spPr>
            <a:xfrm>
              <a:off x="1778297" y="3368309"/>
              <a:ext cx="154199" cy="1541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467"/>
            <p:cNvSpPr txBox="1"/>
            <p:nvPr/>
          </p:nvSpPr>
          <p:spPr>
            <a:xfrm>
              <a:off x="7191475" y="3159769"/>
              <a:ext cx="36576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rgbClr val="4A86E8"/>
                  </a:solidFill>
                </a:rPr>
                <a:t>P</a:t>
              </a:r>
              <a:r>
                <a:rPr lang="en" sz="2400" baseline="-25000" dirty="0">
                  <a:solidFill>
                    <a:srgbClr val="4A86E8"/>
                  </a:solidFill>
                </a:rPr>
                <a:t>4</a:t>
              </a:r>
            </a:p>
          </p:txBody>
        </p:sp>
        <p:sp>
          <p:nvSpPr>
            <p:cNvPr id="61" name="Shape 472"/>
            <p:cNvSpPr/>
            <p:nvPr/>
          </p:nvSpPr>
          <p:spPr>
            <a:xfrm>
              <a:off x="6534547" y="3385804"/>
              <a:ext cx="154199" cy="1541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1194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Tracking Probability</a:t>
            </a:r>
          </a:p>
        </p:txBody>
      </p:sp>
      <p:cxnSp>
        <p:nvCxnSpPr>
          <p:cNvPr id="479" name="Shape 479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0" name="Shape 480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1" name="Shape 481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483" name="Shape 483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4" name="Shape 484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5" name="Shape 485"/>
          <p:cNvSpPr txBox="1"/>
          <p:nvPr/>
        </p:nvSpPr>
        <p:spPr>
          <a:xfrm>
            <a:off x="2996775" y="1934350"/>
            <a:ext cx="28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?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4151675" y="1496525"/>
            <a:ext cx="28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?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392775" y="2920575"/>
            <a:ext cx="28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?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4613225" y="2960525"/>
            <a:ext cx="28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?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5127875" y="1970575"/>
            <a:ext cx="2810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Tracking Probability</a:t>
            </a:r>
          </a:p>
        </p:txBody>
      </p:sp>
      <p:cxnSp>
        <p:nvCxnSpPr>
          <p:cNvPr id="495" name="Shape 495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6" name="Shape 496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7" name="Shape 497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0" name="Shape 500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1" name="Shape 501"/>
          <p:cNvSpPr/>
          <p:nvPr/>
        </p:nvSpPr>
        <p:spPr>
          <a:xfrm>
            <a:off x="2581225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894428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3207631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3520341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3833544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4146748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4459944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4773147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5086350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5399060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5712263" y="1418750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581225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2894428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3207631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3520341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3833544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146748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4459944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4773147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5086350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5399060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5712263" y="169105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2581225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2894428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3207631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3520341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3833544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4146748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4459944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4773147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5086350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5399060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5712263" y="196335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2581225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2894428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3207631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3520341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3833544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4146748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4459944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4773147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5086350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5399060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5712263" y="223565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2581225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2894428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207631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3520341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3833544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4146748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4459944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4773147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5086350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5399060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5712263" y="250795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2581225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2894428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3207631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3520341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3833544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4146748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4459944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4773147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5086350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5399060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5712263" y="2780259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581225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2894428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3207631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3520341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3833544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146748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4459944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4773147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5086350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5399060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2581225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2894428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3207631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3520341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3833544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4146748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4459944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4773147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5086350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5399060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5712263" y="3324863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2581225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2894428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3207631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3520341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3833544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4146748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4459944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4773147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5086350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5399060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5712263" y="3597165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2581225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2894428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3207631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3520341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3833544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4146748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4459944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4773147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5086350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5399060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5712263" y="3869467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5711763" y="3052561"/>
            <a:ext cx="155699" cy="155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Decomposition</a:t>
            </a:r>
          </a:p>
        </p:txBody>
      </p:sp>
      <p:cxnSp>
        <p:nvCxnSpPr>
          <p:cNvPr id="616" name="Shape 616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7" name="Shape 617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8" name="Shape 618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2" name="Shape 622"/>
          <p:cNvCxnSpPr/>
          <p:nvPr/>
        </p:nvCxnSpPr>
        <p:spPr>
          <a:xfrm>
            <a:off x="4227004" y="1378954"/>
            <a:ext cx="0" cy="26924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3" name="Shape 623"/>
          <p:cNvCxnSpPr/>
          <p:nvPr/>
        </p:nvCxnSpPr>
        <p:spPr>
          <a:xfrm>
            <a:off x="2529659" y="2612487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4" name="Shape 624"/>
          <p:cNvSpPr/>
          <p:nvPr/>
        </p:nvSpPr>
        <p:spPr>
          <a:xfrm>
            <a:off x="3302297" y="1918634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3302297" y="3267106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4989814" y="3265168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4583682" y="1527136"/>
            <a:ext cx="888600" cy="8886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Decomposition</a:t>
            </a:r>
          </a:p>
        </p:txBody>
      </p:sp>
      <p:cxnSp>
        <p:nvCxnSpPr>
          <p:cNvPr id="633" name="Shape 633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4" name="Shape 634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5" name="Shape 635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8" name="Shape 638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9" name="Shape 639"/>
          <p:cNvCxnSpPr/>
          <p:nvPr/>
        </p:nvCxnSpPr>
        <p:spPr>
          <a:xfrm>
            <a:off x="4227004" y="1378954"/>
            <a:ext cx="0" cy="26924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40" name="Shape 640"/>
          <p:cNvCxnSpPr/>
          <p:nvPr/>
        </p:nvCxnSpPr>
        <p:spPr>
          <a:xfrm>
            <a:off x="2529659" y="2612487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41" name="Shape 641"/>
          <p:cNvSpPr/>
          <p:nvPr/>
        </p:nvSpPr>
        <p:spPr>
          <a:xfrm>
            <a:off x="3302297" y="1918634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3302297" y="3267106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4989814" y="3265168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44" name="Shape 644"/>
          <p:cNvCxnSpPr/>
          <p:nvPr/>
        </p:nvCxnSpPr>
        <p:spPr>
          <a:xfrm>
            <a:off x="4226391" y="1973849"/>
            <a:ext cx="1685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45" name="Shape 645"/>
          <p:cNvSpPr/>
          <p:nvPr/>
        </p:nvSpPr>
        <p:spPr>
          <a:xfrm>
            <a:off x="4553260" y="1595641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366712" y="1595650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47" name="Shape 647"/>
          <p:cNvCxnSpPr/>
          <p:nvPr/>
        </p:nvCxnSpPr>
        <p:spPr>
          <a:xfrm>
            <a:off x="5036044" y="1392272"/>
            <a:ext cx="0" cy="12204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48" name="Shape 648"/>
          <p:cNvSpPr/>
          <p:nvPr/>
        </p:nvSpPr>
        <p:spPr>
          <a:xfrm>
            <a:off x="4423889" y="2078584"/>
            <a:ext cx="392699" cy="3926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227478" y="2069815"/>
            <a:ext cx="410100" cy="4101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Decomposition</a:t>
            </a:r>
          </a:p>
        </p:txBody>
      </p:sp>
      <p:cxnSp>
        <p:nvCxnSpPr>
          <p:cNvPr id="655" name="Shape 655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6" name="Shape 656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7" name="Shape 657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659" name="Shape 659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0" name="Shape 660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1" name="Shape 661"/>
          <p:cNvCxnSpPr/>
          <p:nvPr/>
        </p:nvCxnSpPr>
        <p:spPr>
          <a:xfrm>
            <a:off x="4227004" y="1378954"/>
            <a:ext cx="0" cy="26924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2" name="Shape 662"/>
          <p:cNvCxnSpPr/>
          <p:nvPr/>
        </p:nvCxnSpPr>
        <p:spPr>
          <a:xfrm>
            <a:off x="2529659" y="2612487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3" name="Shape 663"/>
          <p:cNvSpPr/>
          <p:nvPr/>
        </p:nvSpPr>
        <p:spPr>
          <a:xfrm>
            <a:off x="3302297" y="1918634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3302297" y="3267106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4989814" y="3265168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66" name="Shape 666"/>
          <p:cNvCxnSpPr/>
          <p:nvPr/>
        </p:nvCxnSpPr>
        <p:spPr>
          <a:xfrm>
            <a:off x="4226391" y="1973849"/>
            <a:ext cx="1685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7" name="Shape 667"/>
          <p:cNvSpPr/>
          <p:nvPr/>
        </p:nvSpPr>
        <p:spPr>
          <a:xfrm>
            <a:off x="4553260" y="1595641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5366712" y="1595650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69" name="Shape 669"/>
          <p:cNvCxnSpPr/>
          <p:nvPr/>
        </p:nvCxnSpPr>
        <p:spPr>
          <a:xfrm>
            <a:off x="5036044" y="1392272"/>
            <a:ext cx="0" cy="12204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0" name="Shape 670"/>
          <p:cNvCxnSpPr/>
          <p:nvPr/>
        </p:nvCxnSpPr>
        <p:spPr>
          <a:xfrm>
            <a:off x="4622785" y="1970255"/>
            <a:ext cx="0" cy="642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1" name="Shape 671"/>
          <p:cNvCxnSpPr/>
          <p:nvPr/>
        </p:nvCxnSpPr>
        <p:spPr>
          <a:xfrm rot="10800000" flipH="1">
            <a:off x="4235488" y="2290200"/>
            <a:ext cx="843300" cy="11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2" name="Shape 672"/>
          <p:cNvSpPr/>
          <p:nvPr/>
        </p:nvSpPr>
        <p:spPr>
          <a:xfrm>
            <a:off x="4307726" y="2007968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4755087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74" name="Shape 674"/>
          <p:cNvCxnSpPr/>
          <p:nvPr/>
        </p:nvCxnSpPr>
        <p:spPr>
          <a:xfrm>
            <a:off x="5052845" y="2291400"/>
            <a:ext cx="8741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5" name="Shape 675"/>
          <p:cNvSpPr/>
          <p:nvPr/>
        </p:nvSpPr>
        <p:spPr>
          <a:xfrm>
            <a:off x="5155980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5572445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5572436" y="2372438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5155989" y="2373901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79" name="Shape 679"/>
          <p:cNvCxnSpPr/>
          <p:nvPr/>
        </p:nvCxnSpPr>
        <p:spPr>
          <a:xfrm>
            <a:off x="5440142" y="1970255"/>
            <a:ext cx="0" cy="642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0" name="Shape 680"/>
          <p:cNvSpPr/>
          <p:nvPr/>
        </p:nvSpPr>
        <p:spPr>
          <a:xfrm>
            <a:off x="4307726" y="2334906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4689159" y="2334906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Decomposition</a:t>
            </a:r>
          </a:p>
        </p:txBody>
      </p:sp>
      <p:cxnSp>
        <p:nvCxnSpPr>
          <p:cNvPr id="687" name="Shape 687"/>
          <p:cNvCxnSpPr/>
          <p:nvPr/>
        </p:nvCxnSpPr>
        <p:spPr>
          <a:xfrm rot="10800000">
            <a:off x="2531692" y="1189619"/>
            <a:ext cx="0" cy="2892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8" name="Shape 688"/>
          <p:cNvCxnSpPr/>
          <p:nvPr/>
        </p:nvCxnSpPr>
        <p:spPr>
          <a:xfrm>
            <a:off x="2531690" y="4082219"/>
            <a:ext cx="38991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9" name="Shape 689"/>
          <p:cNvSpPr txBox="1"/>
          <p:nvPr/>
        </p:nvSpPr>
        <p:spPr>
          <a:xfrm>
            <a:off x="2044275" y="1224701"/>
            <a:ext cx="6251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y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6539327" y="3737185"/>
            <a:ext cx="540299" cy="3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v</a:t>
            </a:r>
            <a:r>
              <a:rPr lang="en" sz="2400" baseline="-25000"/>
              <a:t>x</a:t>
            </a:r>
          </a:p>
        </p:txBody>
      </p:sp>
      <p:cxnSp>
        <p:nvCxnSpPr>
          <p:cNvPr id="691" name="Shape 691"/>
          <p:cNvCxnSpPr/>
          <p:nvPr/>
        </p:nvCxnSpPr>
        <p:spPr>
          <a:xfrm>
            <a:off x="2531690" y="1375709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2" name="Shape 692"/>
          <p:cNvCxnSpPr/>
          <p:nvPr/>
        </p:nvCxnSpPr>
        <p:spPr>
          <a:xfrm>
            <a:off x="5920395" y="1375709"/>
            <a:ext cx="0" cy="2706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3" name="Shape 693"/>
          <p:cNvCxnSpPr/>
          <p:nvPr/>
        </p:nvCxnSpPr>
        <p:spPr>
          <a:xfrm>
            <a:off x="4227004" y="1378954"/>
            <a:ext cx="0" cy="26924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4" name="Shape 694"/>
          <p:cNvCxnSpPr/>
          <p:nvPr/>
        </p:nvCxnSpPr>
        <p:spPr>
          <a:xfrm>
            <a:off x="2529659" y="2612487"/>
            <a:ext cx="3388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5" name="Shape 695"/>
          <p:cNvSpPr/>
          <p:nvPr/>
        </p:nvSpPr>
        <p:spPr>
          <a:xfrm>
            <a:off x="3302297" y="1918634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3302297" y="3267106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4989814" y="3265168"/>
            <a:ext cx="154199" cy="1541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8" name="Shape 698"/>
          <p:cNvCxnSpPr/>
          <p:nvPr/>
        </p:nvCxnSpPr>
        <p:spPr>
          <a:xfrm>
            <a:off x="4226391" y="1973849"/>
            <a:ext cx="1685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9" name="Shape 699"/>
          <p:cNvSpPr/>
          <p:nvPr/>
        </p:nvSpPr>
        <p:spPr>
          <a:xfrm>
            <a:off x="4553260" y="1595641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5366712" y="1595650"/>
            <a:ext cx="151799" cy="1517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01" name="Shape 701"/>
          <p:cNvCxnSpPr/>
          <p:nvPr/>
        </p:nvCxnSpPr>
        <p:spPr>
          <a:xfrm>
            <a:off x="5036044" y="1392272"/>
            <a:ext cx="0" cy="12204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2" name="Shape 702"/>
          <p:cNvCxnSpPr/>
          <p:nvPr/>
        </p:nvCxnSpPr>
        <p:spPr>
          <a:xfrm>
            <a:off x="4622785" y="1970255"/>
            <a:ext cx="0" cy="642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3" name="Shape 703"/>
          <p:cNvCxnSpPr/>
          <p:nvPr/>
        </p:nvCxnSpPr>
        <p:spPr>
          <a:xfrm rot="10800000" flipH="1">
            <a:off x="4235488" y="2290200"/>
            <a:ext cx="843300" cy="11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4" name="Shape 704"/>
          <p:cNvSpPr/>
          <p:nvPr/>
        </p:nvSpPr>
        <p:spPr>
          <a:xfrm>
            <a:off x="4307726" y="2007968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755087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06" name="Shape 706"/>
          <p:cNvCxnSpPr/>
          <p:nvPr/>
        </p:nvCxnSpPr>
        <p:spPr>
          <a:xfrm>
            <a:off x="5052845" y="2291400"/>
            <a:ext cx="8741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7" name="Shape 707"/>
          <p:cNvSpPr/>
          <p:nvPr/>
        </p:nvSpPr>
        <p:spPr>
          <a:xfrm>
            <a:off x="5155980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5572445" y="2052955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5572436" y="2372438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5155989" y="2373901"/>
            <a:ext cx="156000" cy="156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11" name="Shape 711"/>
          <p:cNvCxnSpPr/>
          <p:nvPr/>
        </p:nvCxnSpPr>
        <p:spPr>
          <a:xfrm>
            <a:off x="5440142" y="1970255"/>
            <a:ext cx="0" cy="642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2" name="Shape 712"/>
          <p:cNvSpPr/>
          <p:nvPr/>
        </p:nvSpPr>
        <p:spPr>
          <a:xfrm>
            <a:off x="4307726" y="2334906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4689159" y="2334906"/>
            <a:ext cx="237900" cy="237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4" name="Shape 714"/>
          <p:cNvSpPr txBox="1"/>
          <p:nvPr/>
        </p:nvSpPr>
        <p:spPr>
          <a:xfrm>
            <a:off x="1264175" y="4249825"/>
            <a:ext cx="6995399" cy="89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Derived from minimizing KL-divergence between approximate distribution and true posterior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hape 142"/>
          <p:cNvCxnSpPr/>
          <p:nvPr/>
        </p:nvCxnSpPr>
        <p:spPr>
          <a:xfrm>
            <a:off x="2397349" y="1704200"/>
            <a:ext cx="850800" cy="143699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43" name="Shape 143"/>
          <p:cNvCxnSpPr>
            <a:endCxn id="144" idx="1"/>
          </p:cNvCxnSpPr>
          <p:nvPr/>
        </p:nvCxnSpPr>
        <p:spPr>
          <a:xfrm rot="10800000" flipH="1">
            <a:off x="2670075" y="3724063"/>
            <a:ext cx="673199" cy="2697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4804" y="3253350"/>
            <a:ext cx="2485084" cy="1429054"/>
          </a:xfrm>
          <a:prstGeom prst="rect">
            <a:avLst/>
          </a:prstGeom>
        </p:spPr>
      </p:pic>
      <p:pic>
        <p:nvPicPr>
          <p:cNvPr id="146" name="Shape 146"/>
          <p:cNvPicPr preferRelativeResize="0"/>
          <p:nvPr/>
        </p:nvPicPr>
        <p:blipFill rotWithShape="1">
          <a:blip r:embed="rId4"/>
          <a:srcRect b="773"/>
          <a:stretch/>
        </p:blipFill>
        <p:spPr>
          <a:xfrm>
            <a:off x="395300" y="1212950"/>
            <a:ext cx="2154452" cy="1484550"/>
          </a:xfrm>
          <a:prstGeom prst="rect">
            <a:avLst/>
          </a:prstGeom>
        </p:spPr>
      </p:pic>
      <p:sp>
        <p:nvSpPr>
          <p:cNvPr id="147" name="Shape 147"/>
          <p:cNvSpPr txBox="1"/>
          <p:nvPr/>
        </p:nvSpPr>
        <p:spPr>
          <a:xfrm>
            <a:off x="700101" y="2806845"/>
            <a:ext cx="2592000" cy="64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Laser Data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68650" y="801207"/>
            <a:ext cx="3373800" cy="65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Camera Images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</a:t>
            </a:r>
          </a:p>
        </p:txBody>
      </p:sp>
      <p:sp>
        <p:nvSpPr>
          <p:cNvPr id="150" name="Shape 150"/>
          <p:cNvSpPr/>
          <p:nvPr/>
        </p:nvSpPr>
        <p:spPr>
          <a:xfrm>
            <a:off x="3305175" y="1400175"/>
            <a:ext cx="2905200" cy="2685899"/>
          </a:xfrm>
          <a:prstGeom prst="rect">
            <a:avLst/>
          </a:prstGeom>
          <a:noFill/>
          <a:ln w="349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438525" y="1590675"/>
            <a:ext cx="1009649" cy="1009649"/>
          </a:xfrm>
          <a:prstGeom prst="rect">
            <a:avLst/>
          </a:prstGeom>
        </p:spPr>
      </p:pic>
      <p:pic>
        <p:nvPicPr>
          <p:cNvPr id="144" name="Shape 144"/>
          <p:cNvPicPr preferRelativeResize="0"/>
          <p:nvPr/>
        </p:nvPicPr>
        <p:blipFill rotWithShape="1">
          <a:blip r:embed="rId6"/>
          <a:srcRect t="22219" b="28892"/>
          <a:stretch/>
        </p:blipFill>
        <p:spPr>
          <a:xfrm>
            <a:off x="3343275" y="3400425"/>
            <a:ext cx="1323974" cy="647276"/>
          </a:xfrm>
          <a:prstGeom prst="rect">
            <a:avLst/>
          </a:prstGeom>
        </p:spPr>
      </p:pic>
      <p:pic>
        <p:nvPicPr>
          <p:cNvPr id="152" name="Shape 152"/>
          <p:cNvPicPr preferRelativeResize="0"/>
          <p:nvPr/>
        </p:nvPicPr>
        <p:blipFill rotWithShape="1">
          <a:blip r:embed="rId6"/>
          <a:srcRect t="22219" b="28892"/>
          <a:stretch/>
        </p:blipFill>
        <p:spPr>
          <a:xfrm>
            <a:off x="4762500" y="1790700"/>
            <a:ext cx="1323974" cy="647276"/>
          </a:xfrm>
          <a:prstGeom prst="rect">
            <a:avLst/>
          </a:prstGeom>
        </p:spPr>
      </p:pic>
      <p:cxnSp>
        <p:nvCxnSpPr>
          <p:cNvPr id="153" name="Shape 153"/>
          <p:cNvCxnSpPr/>
          <p:nvPr/>
        </p:nvCxnSpPr>
        <p:spPr>
          <a:xfrm>
            <a:off x="4248149" y="2038349"/>
            <a:ext cx="904800" cy="1066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Shape 154"/>
          <p:cNvSpPr txBox="1"/>
          <p:nvPr/>
        </p:nvSpPr>
        <p:spPr>
          <a:xfrm>
            <a:off x="3757665" y="4010250"/>
            <a:ext cx="2780700" cy="34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Work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853730" y="4327075"/>
            <a:ext cx="2485200" cy="27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(Teichman, et al)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5"/>
          <a:srcRect l="19812" r="25470"/>
          <a:stretch/>
        </p:blipFill>
        <p:spPr>
          <a:xfrm>
            <a:off x="5257800" y="2790825"/>
            <a:ext cx="552450" cy="1009649"/>
          </a:xfrm>
          <a:prstGeom prst="rect">
            <a:avLst/>
          </a:prstGeom>
        </p:spPr>
      </p:pic>
      <p:cxnSp>
        <p:nvCxnSpPr>
          <p:cNvPr id="157" name="Shape 157"/>
          <p:cNvCxnSpPr/>
          <p:nvPr/>
        </p:nvCxnSpPr>
        <p:spPr>
          <a:xfrm rot="10800000" flipH="1">
            <a:off x="4581524" y="2304975"/>
            <a:ext cx="342899" cy="160979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Annealing</a:t>
            </a:r>
          </a:p>
        </p:txBody>
      </p:sp>
      <p:cxnSp>
        <p:nvCxnSpPr>
          <p:cNvPr id="720" name="Shape 720"/>
          <p:cNvCxnSpPr/>
          <p:nvPr/>
        </p:nvCxnSpPr>
        <p:spPr>
          <a:xfrm rot="10800000">
            <a:off x="221516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1" name="Shape 721"/>
          <p:cNvCxnSpPr/>
          <p:nvPr/>
        </p:nvCxnSpPr>
        <p:spPr>
          <a:xfrm>
            <a:off x="221515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2" name="Shape 722"/>
          <p:cNvCxnSpPr/>
          <p:nvPr/>
        </p:nvCxnSpPr>
        <p:spPr>
          <a:xfrm>
            <a:off x="221515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3" name="Shape 723"/>
          <p:cNvCxnSpPr/>
          <p:nvPr/>
        </p:nvCxnSpPr>
        <p:spPr>
          <a:xfrm>
            <a:off x="2064357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4" name="Shape 724"/>
          <p:cNvCxnSpPr/>
          <p:nvPr/>
        </p:nvCxnSpPr>
        <p:spPr>
          <a:xfrm>
            <a:off x="1147147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5" name="Shape 725"/>
          <p:cNvCxnSpPr/>
          <p:nvPr/>
        </p:nvCxnSpPr>
        <p:spPr>
          <a:xfrm>
            <a:off x="220367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6" name="Shape 726"/>
          <p:cNvSpPr/>
          <p:nvPr/>
        </p:nvSpPr>
        <p:spPr>
          <a:xfrm>
            <a:off x="642241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1426000" y="1241483"/>
            <a:ext cx="395999" cy="3959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642241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1563655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0" name="Shape 7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1725" y="2753127"/>
            <a:ext cx="2200111" cy="1756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Shape 731"/>
          <p:cNvCxnSpPr/>
          <p:nvPr/>
        </p:nvCxnSpPr>
        <p:spPr>
          <a:xfrm rot="10800000">
            <a:off x="1514393" y="3639310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732" name="Shape 732"/>
          <p:cNvCxnSpPr/>
          <p:nvPr/>
        </p:nvCxnSpPr>
        <p:spPr>
          <a:xfrm rot="10800000">
            <a:off x="685911" y="3641255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3" name="Shape 733"/>
          <p:cNvSpPr txBox="1"/>
          <p:nvPr/>
        </p:nvSpPr>
        <p:spPr>
          <a:xfrm>
            <a:off x="51349" y="4489975"/>
            <a:ext cx="2440800" cy="36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Inflate the measurement model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Annealing</a:t>
            </a:r>
          </a:p>
        </p:txBody>
      </p:sp>
      <p:cxnSp>
        <p:nvCxnSpPr>
          <p:cNvPr id="739" name="Shape 739"/>
          <p:cNvCxnSpPr/>
          <p:nvPr/>
        </p:nvCxnSpPr>
        <p:spPr>
          <a:xfrm rot="10800000">
            <a:off x="221516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0" name="Shape 740"/>
          <p:cNvCxnSpPr/>
          <p:nvPr/>
        </p:nvCxnSpPr>
        <p:spPr>
          <a:xfrm>
            <a:off x="221515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1" name="Shape 741"/>
          <p:cNvCxnSpPr/>
          <p:nvPr/>
        </p:nvCxnSpPr>
        <p:spPr>
          <a:xfrm>
            <a:off x="221515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2" name="Shape 742"/>
          <p:cNvCxnSpPr/>
          <p:nvPr/>
        </p:nvCxnSpPr>
        <p:spPr>
          <a:xfrm>
            <a:off x="2064357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3" name="Shape 743"/>
          <p:cNvCxnSpPr/>
          <p:nvPr/>
        </p:nvCxnSpPr>
        <p:spPr>
          <a:xfrm>
            <a:off x="1147147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4" name="Shape 744"/>
          <p:cNvCxnSpPr/>
          <p:nvPr/>
        </p:nvCxnSpPr>
        <p:spPr>
          <a:xfrm>
            <a:off x="220367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5" name="Shape 745"/>
          <p:cNvSpPr/>
          <p:nvPr/>
        </p:nvSpPr>
        <p:spPr>
          <a:xfrm>
            <a:off x="642241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1426000" y="1241483"/>
            <a:ext cx="395999" cy="3959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642241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1563655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49" name="Shape 7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1725" y="2753127"/>
            <a:ext cx="2200111" cy="1756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Shape 750"/>
          <p:cNvCxnSpPr/>
          <p:nvPr/>
        </p:nvCxnSpPr>
        <p:spPr>
          <a:xfrm rot="10800000">
            <a:off x="1514393" y="3639310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751" name="Shape 751"/>
          <p:cNvCxnSpPr/>
          <p:nvPr/>
        </p:nvCxnSpPr>
        <p:spPr>
          <a:xfrm rot="10800000">
            <a:off x="685911" y="3641255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2" name="Shape 752"/>
          <p:cNvSpPr txBox="1"/>
          <p:nvPr/>
        </p:nvSpPr>
        <p:spPr>
          <a:xfrm>
            <a:off x="51349" y="4489975"/>
            <a:ext cx="2440800" cy="36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Inflate the measurement model</a:t>
            </a:r>
          </a:p>
        </p:txBody>
      </p:sp>
      <p:cxnSp>
        <p:nvCxnSpPr>
          <p:cNvPr id="753" name="Shape 753"/>
          <p:cNvCxnSpPr/>
          <p:nvPr/>
        </p:nvCxnSpPr>
        <p:spPr>
          <a:xfrm rot="10800000">
            <a:off x="3421916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4" name="Shape 754"/>
          <p:cNvCxnSpPr/>
          <p:nvPr/>
        </p:nvCxnSpPr>
        <p:spPr>
          <a:xfrm>
            <a:off x="3421915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5" name="Shape 755"/>
          <p:cNvCxnSpPr/>
          <p:nvPr/>
        </p:nvCxnSpPr>
        <p:spPr>
          <a:xfrm>
            <a:off x="3421915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6" name="Shape 756"/>
          <p:cNvCxnSpPr/>
          <p:nvPr/>
        </p:nvCxnSpPr>
        <p:spPr>
          <a:xfrm>
            <a:off x="5264757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7" name="Shape 757"/>
          <p:cNvCxnSpPr/>
          <p:nvPr/>
        </p:nvCxnSpPr>
        <p:spPr>
          <a:xfrm>
            <a:off x="4347547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8" name="Shape 758"/>
          <p:cNvCxnSpPr/>
          <p:nvPr/>
        </p:nvCxnSpPr>
        <p:spPr>
          <a:xfrm>
            <a:off x="3420767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9" name="Shape 759"/>
          <p:cNvSpPr/>
          <p:nvPr/>
        </p:nvSpPr>
        <p:spPr>
          <a:xfrm>
            <a:off x="3842641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842641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764055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62" name="Shape 7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47487" y="2770750"/>
            <a:ext cx="2200124" cy="1760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Shape 763"/>
          <p:cNvCxnSpPr/>
          <p:nvPr/>
        </p:nvCxnSpPr>
        <p:spPr>
          <a:xfrm>
            <a:off x="2407800" y="1769400"/>
            <a:ext cx="730799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4" name="Shape 764"/>
          <p:cNvCxnSpPr/>
          <p:nvPr/>
        </p:nvCxnSpPr>
        <p:spPr>
          <a:xfrm>
            <a:off x="4340071" y="1406492"/>
            <a:ext cx="9246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5" name="Shape 765"/>
          <p:cNvSpPr/>
          <p:nvPr/>
        </p:nvSpPr>
        <p:spPr>
          <a:xfrm>
            <a:off x="4519372" y="1199029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4965583" y="1199034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67" name="Shape 767"/>
          <p:cNvCxnSpPr/>
          <p:nvPr/>
        </p:nvCxnSpPr>
        <p:spPr>
          <a:xfrm>
            <a:off x="4784199" y="1087474"/>
            <a:ext cx="0" cy="669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8" name="Shape 768"/>
          <p:cNvSpPr/>
          <p:nvPr/>
        </p:nvSpPr>
        <p:spPr>
          <a:xfrm>
            <a:off x="4448407" y="1463943"/>
            <a:ext cx="215400" cy="2154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4889208" y="1459133"/>
            <a:ext cx="225000" cy="225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Annealing</a:t>
            </a:r>
          </a:p>
        </p:txBody>
      </p:sp>
      <p:pic>
        <p:nvPicPr>
          <p:cNvPr id="785" name="Shape 7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1725" y="2753127"/>
            <a:ext cx="2200111" cy="1756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6" name="Shape 786"/>
          <p:cNvCxnSpPr/>
          <p:nvPr/>
        </p:nvCxnSpPr>
        <p:spPr>
          <a:xfrm rot="10800000">
            <a:off x="1514393" y="3639310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cxnSp>
        <p:nvCxnSpPr>
          <p:cNvPr id="787" name="Shape 787"/>
          <p:cNvCxnSpPr/>
          <p:nvPr/>
        </p:nvCxnSpPr>
        <p:spPr>
          <a:xfrm rot="10800000">
            <a:off x="685911" y="3641255"/>
            <a:ext cx="3641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8" name="Shape 788"/>
          <p:cNvSpPr txBox="1"/>
          <p:nvPr/>
        </p:nvSpPr>
        <p:spPr>
          <a:xfrm>
            <a:off x="51349" y="4489975"/>
            <a:ext cx="2440800" cy="36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Inflate the measurement model</a:t>
            </a:r>
          </a:p>
        </p:txBody>
      </p:sp>
      <p:pic>
        <p:nvPicPr>
          <p:cNvPr id="807" name="Shape 80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47487" y="2770750"/>
            <a:ext cx="2200124" cy="176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699825" y="2753125"/>
            <a:ext cx="2200099" cy="1768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20367" y="929043"/>
            <a:ext cx="8774573" cy="1634100"/>
            <a:chOff x="220367" y="929043"/>
            <a:chExt cx="8774573" cy="1634100"/>
          </a:xfrm>
        </p:grpSpPr>
        <p:cxnSp>
          <p:nvCxnSpPr>
            <p:cNvPr id="775" name="Shape 775"/>
            <p:cNvCxnSpPr/>
            <p:nvPr/>
          </p:nvCxnSpPr>
          <p:spPr>
            <a:xfrm rot="10800000">
              <a:off x="221516" y="92904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89" name="Shape 789"/>
            <p:cNvCxnSpPr/>
            <p:nvPr/>
          </p:nvCxnSpPr>
          <p:spPr>
            <a:xfrm rot="10800000">
              <a:off x="3421916" y="92904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98" name="Shape 798"/>
            <p:cNvCxnSpPr/>
            <p:nvPr/>
          </p:nvCxnSpPr>
          <p:spPr>
            <a:xfrm rot="10800000">
              <a:off x="6874242" y="92904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2" name="Group 1"/>
            <p:cNvGrpSpPr/>
            <p:nvPr/>
          </p:nvGrpSpPr>
          <p:grpSpPr>
            <a:xfrm>
              <a:off x="220367" y="1087474"/>
              <a:ext cx="8774573" cy="1475669"/>
              <a:chOff x="220367" y="1087474"/>
              <a:chExt cx="8774573" cy="1475669"/>
            </a:xfrm>
          </p:grpSpPr>
          <p:cxnSp>
            <p:nvCxnSpPr>
              <p:cNvPr id="776" name="Shape 776"/>
              <p:cNvCxnSpPr/>
              <p:nvPr/>
            </p:nvCxnSpPr>
            <p:spPr>
              <a:xfrm>
                <a:off x="221515" y="2563143"/>
                <a:ext cx="21207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77" name="Shape 777"/>
              <p:cNvCxnSpPr/>
              <p:nvPr/>
            </p:nvCxnSpPr>
            <p:spPr>
              <a:xfrm>
                <a:off x="221515" y="1092671"/>
                <a:ext cx="1842599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78" name="Shape 778"/>
              <p:cNvCxnSpPr/>
              <p:nvPr/>
            </p:nvCxnSpPr>
            <p:spPr>
              <a:xfrm>
                <a:off x="2064357" y="1092671"/>
                <a:ext cx="0" cy="1470299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79" name="Shape 779"/>
              <p:cNvCxnSpPr/>
              <p:nvPr/>
            </p:nvCxnSpPr>
            <p:spPr>
              <a:xfrm>
                <a:off x="1147147" y="1092671"/>
                <a:ext cx="0" cy="14640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80" name="Shape 780"/>
              <p:cNvCxnSpPr/>
              <p:nvPr/>
            </p:nvCxnSpPr>
            <p:spPr>
              <a:xfrm>
                <a:off x="220367" y="1766201"/>
                <a:ext cx="18504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81" name="Shape 781"/>
              <p:cNvSpPr/>
              <p:nvPr/>
            </p:nvSpPr>
            <p:spPr>
              <a:xfrm>
                <a:off x="642241" y="1387346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1426000" y="1241483"/>
                <a:ext cx="395999" cy="3959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642241" y="2123635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1563655" y="2122577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790" name="Shape 790"/>
              <p:cNvCxnSpPr/>
              <p:nvPr/>
            </p:nvCxnSpPr>
            <p:spPr>
              <a:xfrm>
                <a:off x="3421915" y="2563143"/>
                <a:ext cx="21207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791" name="Shape 791"/>
              <p:cNvCxnSpPr/>
              <p:nvPr/>
            </p:nvCxnSpPr>
            <p:spPr>
              <a:xfrm>
                <a:off x="3421915" y="1092671"/>
                <a:ext cx="1842599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92" name="Shape 792"/>
              <p:cNvCxnSpPr/>
              <p:nvPr/>
            </p:nvCxnSpPr>
            <p:spPr>
              <a:xfrm>
                <a:off x="5264757" y="1092671"/>
                <a:ext cx="0" cy="1470299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93" name="Shape 793"/>
              <p:cNvCxnSpPr/>
              <p:nvPr/>
            </p:nvCxnSpPr>
            <p:spPr>
              <a:xfrm>
                <a:off x="4347547" y="1092671"/>
                <a:ext cx="0" cy="14640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94" name="Shape 794"/>
              <p:cNvCxnSpPr/>
              <p:nvPr/>
            </p:nvCxnSpPr>
            <p:spPr>
              <a:xfrm>
                <a:off x="3420767" y="1766201"/>
                <a:ext cx="18504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95" name="Shape 795"/>
              <p:cNvSpPr/>
              <p:nvPr/>
            </p:nvSpPr>
            <p:spPr>
              <a:xfrm>
                <a:off x="3842641" y="1387346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3842641" y="2123635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4764055" y="2122577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799" name="Shape 799"/>
              <p:cNvCxnSpPr/>
              <p:nvPr/>
            </p:nvCxnSpPr>
            <p:spPr>
              <a:xfrm>
                <a:off x="6874240" y="2563143"/>
                <a:ext cx="21207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00" name="Shape 800"/>
              <p:cNvCxnSpPr/>
              <p:nvPr/>
            </p:nvCxnSpPr>
            <p:spPr>
              <a:xfrm>
                <a:off x="6874240" y="1092671"/>
                <a:ext cx="1842599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01" name="Shape 801"/>
              <p:cNvCxnSpPr/>
              <p:nvPr/>
            </p:nvCxnSpPr>
            <p:spPr>
              <a:xfrm>
                <a:off x="8717082" y="1092671"/>
                <a:ext cx="0" cy="1470299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02" name="Shape 802"/>
              <p:cNvCxnSpPr/>
              <p:nvPr/>
            </p:nvCxnSpPr>
            <p:spPr>
              <a:xfrm>
                <a:off x="7799872" y="1092671"/>
                <a:ext cx="0" cy="14640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03" name="Shape 803"/>
              <p:cNvCxnSpPr/>
              <p:nvPr/>
            </p:nvCxnSpPr>
            <p:spPr>
              <a:xfrm>
                <a:off x="6873092" y="1766201"/>
                <a:ext cx="18504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04" name="Shape 804"/>
              <p:cNvSpPr/>
              <p:nvPr/>
            </p:nvSpPr>
            <p:spPr>
              <a:xfrm>
                <a:off x="7294966" y="1387346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5" name="Shape 805"/>
              <p:cNvSpPr/>
              <p:nvPr/>
            </p:nvSpPr>
            <p:spPr>
              <a:xfrm>
                <a:off x="7294966" y="2123635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6" name="Shape 806"/>
              <p:cNvSpPr/>
              <p:nvPr/>
            </p:nvSpPr>
            <p:spPr>
              <a:xfrm>
                <a:off x="8216380" y="2122577"/>
                <a:ext cx="84000" cy="84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09" name="Shape 809"/>
              <p:cNvCxnSpPr/>
              <p:nvPr/>
            </p:nvCxnSpPr>
            <p:spPr>
              <a:xfrm>
                <a:off x="2407800" y="1769400"/>
                <a:ext cx="730799" cy="0"/>
              </a:xfrm>
              <a:prstGeom prst="straightConnector1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10" name="Shape 810"/>
              <p:cNvCxnSpPr/>
              <p:nvPr/>
            </p:nvCxnSpPr>
            <p:spPr>
              <a:xfrm>
                <a:off x="5630675" y="1769400"/>
                <a:ext cx="768299" cy="0"/>
              </a:xfrm>
              <a:prstGeom prst="straightConnector1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811" name="Shape 811"/>
              <p:cNvCxnSpPr/>
              <p:nvPr/>
            </p:nvCxnSpPr>
            <p:spPr>
              <a:xfrm>
                <a:off x="4340071" y="1406492"/>
                <a:ext cx="9246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12" name="Shape 812"/>
              <p:cNvSpPr/>
              <p:nvPr/>
            </p:nvSpPr>
            <p:spPr>
              <a:xfrm>
                <a:off x="4519372" y="1199029"/>
                <a:ext cx="83399" cy="833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3" name="Shape 813"/>
              <p:cNvSpPr/>
              <p:nvPr/>
            </p:nvSpPr>
            <p:spPr>
              <a:xfrm>
                <a:off x="4965583" y="1199034"/>
                <a:ext cx="83399" cy="833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14" name="Shape 814"/>
              <p:cNvCxnSpPr/>
              <p:nvPr/>
            </p:nvCxnSpPr>
            <p:spPr>
              <a:xfrm>
                <a:off x="4784199" y="1087474"/>
                <a:ext cx="0" cy="6693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15" name="Shape 815"/>
              <p:cNvSpPr/>
              <p:nvPr/>
            </p:nvSpPr>
            <p:spPr>
              <a:xfrm>
                <a:off x="4448407" y="1463943"/>
                <a:ext cx="215400" cy="2154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6" name="Shape 816"/>
              <p:cNvSpPr/>
              <p:nvPr/>
            </p:nvSpPr>
            <p:spPr>
              <a:xfrm>
                <a:off x="4889208" y="1459133"/>
                <a:ext cx="225000" cy="2250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17" name="Shape 817"/>
              <p:cNvCxnSpPr/>
              <p:nvPr/>
            </p:nvCxnSpPr>
            <p:spPr>
              <a:xfrm>
                <a:off x="7807796" y="1403662"/>
                <a:ext cx="916500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18" name="Shape 818"/>
              <p:cNvSpPr/>
              <p:nvPr/>
            </p:nvSpPr>
            <p:spPr>
              <a:xfrm>
                <a:off x="7985506" y="1198040"/>
                <a:ext cx="82499" cy="824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9" name="Shape 819"/>
              <p:cNvSpPr/>
              <p:nvPr/>
            </p:nvSpPr>
            <p:spPr>
              <a:xfrm>
                <a:off x="8427757" y="1198045"/>
                <a:ext cx="82499" cy="824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20" name="Shape 820"/>
              <p:cNvCxnSpPr/>
              <p:nvPr/>
            </p:nvCxnSpPr>
            <p:spPr>
              <a:xfrm>
                <a:off x="8247982" y="1087474"/>
                <a:ext cx="0" cy="6636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21" name="Shape 821"/>
              <p:cNvCxnSpPr/>
              <p:nvPr/>
            </p:nvCxnSpPr>
            <p:spPr>
              <a:xfrm>
                <a:off x="8023304" y="1401708"/>
                <a:ext cx="0" cy="3492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22" name="Shape 822"/>
              <p:cNvCxnSpPr/>
              <p:nvPr/>
            </p:nvCxnSpPr>
            <p:spPr>
              <a:xfrm rot="10800000" flipH="1">
                <a:off x="7812741" y="1575707"/>
                <a:ext cx="458399" cy="599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23" name="Shape 823"/>
              <p:cNvSpPr/>
              <p:nvPr/>
            </p:nvSpPr>
            <p:spPr>
              <a:xfrm>
                <a:off x="7852015" y="1422211"/>
                <a:ext cx="129299" cy="1292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4" name="Shape 824"/>
              <p:cNvSpPr/>
              <p:nvPr/>
            </p:nvSpPr>
            <p:spPr>
              <a:xfrm>
                <a:off x="8095233" y="1446670"/>
                <a:ext cx="84900" cy="849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25" name="Shape 825"/>
              <p:cNvCxnSpPr/>
              <p:nvPr/>
            </p:nvCxnSpPr>
            <p:spPr>
              <a:xfrm>
                <a:off x="8257117" y="1576307"/>
                <a:ext cx="475199" cy="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26" name="Shape 826"/>
              <p:cNvSpPr/>
              <p:nvPr/>
            </p:nvSpPr>
            <p:spPr>
              <a:xfrm>
                <a:off x="8313188" y="1446670"/>
                <a:ext cx="84900" cy="849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7" name="Shape 827"/>
              <p:cNvSpPr/>
              <p:nvPr/>
            </p:nvSpPr>
            <p:spPr>
              <a:xfrm>
                <a:off x="8539609" y="1446670"/>
                <a:ext cx="84900" cy="849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8" name="Shape 828"/>
              <p:cNvSpPr/>
              <p:nvPr/>
            </p:nvSpPr>
            <p:spPr>
              <a:xfrm>
                <a:off x="8539603" y="1620364"/>
                <a:ext cx="84900" cy="849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9" name="Shape 829"/>
              <p:cNvSpPr/>
              <p:nvPr/>
            </p:nvSpPr>
            <p:spPr>
              <a:xfrm>
                <a:off x="8313193" y="1621160"/>
                <a:ext cx="84900" cy="84900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830" name="Shape 830"/>
              <p:cNvCxnSpPr/>
              <p:nvPr/>
            </p:nvCxnSpPr>
            <p:spPr>
              <a:xfrm>
                <a:off x="8467679" y="1401708"/>
                <a:ext cx="0" cy="349200"/>
              </a:xfrm>
              <a:prstGeom prst="straightConnector1">
                <a:avLst/>
              </a:prstGeom>
              <a:noFill/>
              <a:ln w="19050" cap="flat">
                <a:solidFill>
                  <a:srgbClr val="1F497D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31" name="Shape 831"/>
              <p:cNvSpPr/>
              <p:nvPr/>
            </p:nvSpPr>
            <p:spPr>
              <a:xfrm>
                <a:off x="7852015" y="1599959"/>
                <a:ext cx="129299" cy="1292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2" name="Shape 832"/>
              <p:cNvSpPr/>
              <p:nvPr/>
            </p:nvSpPr>
            <p:spPr>
              <a:xfrm>
                <a:off x="8059390" y="1599959"/>
                <a:ext cx="129299" cy="129299"/>
              </a:xfrm>
              <a:prstGeom prst="ellipse">
                <a:avLst/>
              </a:prstGeom>
              <a:solidFill>
                <a:srgbClr val="1155CC"/>
              </a:solidFill>
              <a:ln w="19050" cap="flat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0890"/>
            <a:ext cx="8686800" cy="3394500"/>
          </a:xfrm>
        </p:spPr>
        <p:txBody>
          <a:bodyPr/>
          <a:lstStyle/>
          <a:p>
            <a:pPr marL="635000" indent="-514350">
              <a:buFont typeface="+mj-lt"/>
              <a:buAutoNum type="arabicPeriod"/>
            </a:pPr>
            <a:r>
              <a:rPr lang="en-US" sz="2400" dirty="0" smtClean="0"/>
              <a:t>For each hypothesis</a:t>
            </a:r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Compute the probability of the alignment</a:t>
            </a:r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endParaRPr lang="en-US" sz="2400" dirty="0" smtClean="0"/>
          </a:p>
        </p:txBody>
      </p:sp>
      <p:pic>
        <p:nvPicPr>
          <p:cNvPr id="4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794399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5"/>
          <p:cNvSpPr txBox="1"/>
          <p:nvPr/>
        </p:nvSpPr>
        <p:spPr>
          <a:xfrm>
            <a:off x="2848945" y="2116203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6" name="Shape 186"/>
          <p:cNvSpPr txBox="1"/>
          <p:nvPr/>
        </p:nvSpPr>
        <p:spPr>
          <a:xfrm>
            <a:off x="6093760" y="2213896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</p:spTree>
    <p:extLst>
      <p:ext uri="{BB962C8B-B14F-4D97-AF65-F5344CB8AC3E}">
        <p14:creationId xmlns:p14="http://schemas.microsoft.com/office/powerpoint/2010/main" val="114525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0890"/>
            <a:ext cx="8686800" cy="3394500"/>
          </a:xfrm>
        </p:spPr>
        <p:txBody>
          <a:bodyPr/>
          <a:lstStyle/>
          <a:p>
            <a:pPr marL="635000" indent="-514350">
              <a:buFont typeface="+mj-lt"/>
              <a:buAutoNum type="arabicPeriod"/>
            </a:pPr>
            <a:r>
              <a:rPr lang="en-US" sz="2400" dirty="0" smtClean="0"/>
              <a:t>For each hypothesis</a:t>
            </a:r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Compute the probability of the alignment</a:t>
            </a:r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endParaRPr lang="en-US" sz="2400" dirty="0" smtClean="0"/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Finely sample high probability regions</a:t>
            </a:r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endParaRPr lang="en-US" sz="2400" dirty="0" smtClean="0"/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</p:txBody>
      </p:sp>
      <p:pic>
        <p:nvPicPr>
          <p:cNvPr id="4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794399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5"/>
          <p:cNvSpPr txBox="1"/>
          <p:nvPr/>
        </p:nvSpPr>
        <p:spPr>
          <a:xfrm>
            <a:off x="2848945" y="2116203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6" name="Shape 186"/>
          <p:cNvSpPr txBox="1"/>
          <p:nvPr/>
        </p:nvSpPr>
        <p:spPr>
          <a:xfrm>
            <a:off x="6093760" y="2213896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565626" y="3044887"/>
            <a:ext cx="4577411" cy="1405411"/>
            <a:chOff x="1565626" y="2998673"/>
            <a:chExt cx="5322248" cy="1634100"/>
          </a:xfrm>
        </p:grpSpPr>
        <p:cxnSp>
          <p:nvCxnSpPr>
            <p:cNvPr id="33" name="Shape 739"/>
            <p:cNvCxnSpPr/>
            <p:nvPr/>
          </p:nvCxnSpPr>
          <p:spPr>
            <a:xfrm rot="10800000">
              <a:off x="1566775" y="299867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4" name="Shape 740"/>
            <p:cNvCxnSpPr/>
            <p:nvPr/>
          </p:nvCxnSpPr>
          <p:spPr>
            <a:xfrm>
              <a:off x="1566774" y="4632773"/>
              <a:ext cx="21207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5" name="Shape 741"/>
            <p:cNvCxnSpPr/>
            <p:nvPr/>
          </p:nvCxnSpPr>
          <p:spPr>
            <a:xfrm>
              <a:off x="1566774" y="3162301"/>
              <a:ext cx="1842599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6" name="Shape 742"/>
            <p:cNvCxnSpPr/>
            <p:nvPr/>
          </p:nvCxnSpPr>
          <p:spPr>
            <a:xfrm>
              <a:off x="3409616" y="3162301"/>
              <a:ext cx="0" cy="1470299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" name="Shape 743"/>
            <p:cNvCxnSpPr/>
            <p:nvPr/>
          </p:nvCxnSpPr>
          <p:spPr>
            <a:xfrm>
              <a:off x="2492406" y="3162301"/>
              <a:ext cx="0" cy="14640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8" name="Shape 744"/>
            <p:cNvCxnSpPr/>
            <p:nvPr/>
          </p:nvCxnSpPr>
          <p:spPr>
            <a:xfrm>
              <a:off x="1565626" y="3835831"/>
              <a:ext cx="18504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9" name="Shape 745"/>
            <p:cNvSpPr/>
            <p:nvPr/>
          </p:nvSpPr>
          <p:spPr>
            <a:xfrm>
              <a:off x="1987500" y="3456976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746"/>
            <p:cNvSpPr/>
            <p:nvPr/>
          </p:nvSpPr>
          <p:spPr>
            <a:xfrm>
              <a:off x="2771259" y="3311113"/>
              <a:ext cx="395999" cy="3959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747"/>
            <p:cNvSpPr/>
            <p:nvPr/>
          </p:nvSpPr>
          <p:spPr>
            <a:xfrm>
              <a:off x="1987500" y="4193265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748"/>
            <p:cNvSpPr/>
            <p:nvPr/>
          </p:nvSpPr>
          <p:spPr>
            <a:xfrm>
              <a:off x="2908914" y="4192207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3" name="Shape 753"/>
            <p:cNvCxnSpPr/>
            <p:nvPr/>
          </p:nvCxnSpPr>
          <p:spPr>
            <a:xfrm rot="10800000">
              <a:off x="4767175" y="299867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" name="Shape 754"/>
            <p:cNvCxnSpPr/>
            <p:nvPr/>
          </p:nvCxnSpPr>
          <p:spPr>
            <a:xfrm>
              <a:off x="4767174" y="4632773"/>
              <a:ext cx="21207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5" name="Shape 755"/>
            <p:cNvCxnSpPr/>
            <p:nvPr/>
          </p:nvCxnSpPr>
          <p:spPr>
            <a:xfrm>
              <a:off x="4767174" y="3162301"/>
              <a:ext cx="1842599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756"/>
            <p:cNvCxnSpPr/>
            <p:nvPr/>
          </p:nvCxnSpPr>
          <p:spPr>
            <a:xfrm>
              <a:off x="6610016" y="3162301"/>
              <a:ext cx="0" cy="1470299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7" name="Shape 757"/>
            <p:cNvCxnSpPr/>
            <p:nvPr/>
          </p:nvCxnSpPr>
          <p:spPr>
            <a:xfrm>
              <a:off x="5692806" y="3162301"/>
              <a:ext cx="0" cy="14640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8" name="Shape 758"/>
            <p:cNvCxnSpPr/>
            <p:nvPr/>
          </p:nvCxnSpPr>
          <p:spPr>
            <a:xfrm>
              <a:off x="4766026" y="3835831"/>
              <a:ext cx="18504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9" name="Shape 759"/>
            <p:cNvSpPr/>
            <p:nvPr/>
          </p:nvSpPr>
          <p:spPr>
            <a:xfrm>
              <a:off x="5187900" y="3456976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760"/>
            <p:cNvSpPr/>
            <p:nvPr/>
          </p:nvSpPr>
          <p:spPr>
            <a:xfrm>
              <a:off x="5187900" y="4193265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761"/>
            <p:cNvSpPr/>
            <p:nvPr/>
          </p:nvSpPr>
          <p:spPr>
            <a:xfrm>
              <a:off x="6109314" y="4192207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2" name="Shape 763"/>
            <p:cNvCxnSpPr/>
            <p:nvPr/>
          </p:nvCxnSpPr>
          <p:spPr>
            <a:xfrm>
              <a:off x="3753059" y="3839030"/>
              <a:ext cx="730799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3" name="Shape 764"/>
            <p:cNvCxnSpPr/>
            <p:nvPr/>
          </p:nvCxnSpPr>
          <p:spPr>
            <a:xfrm>
              <a:off x="5685330" y="3476122"/>
              <a:ext cx="9246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4" name="Shape 765"/>
            <p:cNvSpPr/>
            <p:nvPr/>
          </p:nvSpPr>
          <p:spPr>
            <a:xfrm>
              <a:off x="5864631" y="3268659"/>
              <a:ext cx="83399" cy="833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766"/>
            <p:cNvSpPr/>
            <p:nvPr/>
          </p:nvSpPr>
          <p:spPr>
            <a:xfrm>
              <a:off x="6310842" y="3268664"/>
              <a:ext cx="83399" cy="833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6" name="Shape 767"/>
            <p:cNvCxnSpPr/>
            <p:nvPr/>
          </p:nvCxnSpPr>
          <p:spPr>
            <a:xfrm>
              <a:off x="6129458" y="3157104"/>
              <a:ext cx="0" cy="6693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7" name="Shape 768"/>
            <p:cNvSpPr/>
            <p:nvPr/>
          </p:nvSpPr>
          <p:spPr>
            <a:xfrm>
              <a:off x="5793666" y="3533573"/>
              <a:ext cx="215400" cy="2154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769"/>
            <p:cNvSpPr/>
            <p:nvPr/>
          </p:nvSpPr>
          <p:spPr>
            <a:xfrm>
              <a:off x="6234467" y="3528763"/>
              <a:ext cx="225000" cy="225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58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0890"/>
            <a:ext cx="8686800" cy="3394500"/>
          </a:xfrm>
        </p:spPr>
        <p:txBody>
          <a:bodyPr/>
          <a:lstStyle/>
          <a:p>
            <a:pPr marL="635000" indent="-514350">
              <a:buFont typeface="+mj-lt"/>
              <a:buAutoNum type="arabicPeriod"/>
            </a:pPr>
            <a:r>
              <a:rPr lang="en-US" sz="2400" dirty="0" smtClean="0"/>
              <a:t>For each hypothesis</a:t>
            </a:r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Compute the probability of the alignment</a:t>
            </a:r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endParaRPr lang="en-US" sz="2400" dirty="0" smtClean="0"/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Finely sample high probability regions</a:t>
            </a:r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endParaRPr lang="en-US" sz="2400" dirty="0" smtClean="0"/>
          </a:p>
          <a:p>
            <a:pPr marL="1035050" lvl="1" indent="-514350">
              <a:buFont typeface="+mj-lt"/>
              <a:buAutoNum type="alphaUcPeriod"/>
            </a:pPr>
            <a:endParaRPr lang="en-US" sz="2400" dirty="0"/>
          </a:p>
          <a:p>
            <a:pPr marL="1035050" lvl="1" indent="-514350">
              <a:buFont typeface="+mj-lt"/>
              <a:buAutoNum type="alphaUcPeriod"/>
            </a:pPr>
            <a:r>
              <a:rPr lang="en-US" sz="2400" dirty="0" smtClean="0"/>
              <a:t>Go to step 1 to compute the probability of new hypotheses</a:t>
            </a:r>
            <a:endParaRPr lang="en-US" sz="2400" dirty="0"/>
          </a:p>
        </p:txBody>
      </p:sp>
      <p:pic>
        <p:nvPicPr>
          <p:cNvPr id="4" name="Shape 18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7674" y="1794399"/>
            <a:ext cx="8178275" cy="402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85"/>
          <p:cNvSpPr txBox="1"/>
          <p:nvPr/>
        </p:nvSpPr>
        <p:spPr>
          <a:xfrm>
            <a:off x="2848945" y="2116203"/>
            <a:ext cx="29649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Measurement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Model</a:t>
            </a:r>
          </a:p>
        </p:txBody>
      </p:sp>
      <p:sp>
        <p:nvSpPr>
          <p:cNvPr id="6" name="Shape 186"/>
          <p:cNvSpPr txBox="1"/>
          <p:nvPr/>
        </p:nvSpPr>
        <p:spPr>
          <a:xfrm>
            <a:off x="6093760" y="2213896"/>
            <a:ext cx="1783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Motion Model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565626" y="3044887"/>
            <a:ext cx="4577411" cy="1405411"/>
            <a:chOff x="1565626" y="2998673"/>
            <a:chExt cx="5322248" cy="1634100"/>
          </a:xfrm>
        </p:grpSpPr>
        <p:cxnSp>
          <p:nvCxnSpPr>
            <p:cNvPr id="33" name="Shape 739"/>
            <p:cNvCxnSpPr/>
            <p:nvPr/>
          </p:nvCxnSpPr>
          <p:spPr>
            <a:xfrm rot="10800000">
              <a:off x="1566775" y="299867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4" name="Shape 740"/>
            <p:cNvCxnSpPr/>
            <p:nvPr/>
          </p:nvCxnSpPr>
          <p:spPr>
            <a:xfrm>
              <a:off x="1566774" y="4632773"/>
              <a:ext cx="21207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5" name="Shape 741"/>
            <p:cNvCxnSpPr/>
            <p:nvPr/>
          </p:nvCxnSpPr>
          <p:spPr>
            <a:xfrm>
              <a:off x="1566774" y="3162301"/>
              <a:ext cx="1842599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6" name="Shape 742"/>
            <p:cNvCxnSpPr/>
            <p:nvPr/>
          </p:nvCxnSpPr>
          <p:spPr>
            <a:xfrm>
              <a:off x="3409616" y="3162301"/>
              <a:ext cx="0" cy="1470299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" name="Shape 743"/>
            <p:cNvCxnSpPr/>
            <p:nvPr/>
          </p:nvCxnSpPr>
          <p:spPr>
            <a:xfrm>
              <a:off x="2492406" y="3162301"/>
              <a:ext cx="0" cy="14640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8" name="Shape 744"/>
            <p:cNvCxnSpPr/>
            <p:nvPr/>
          </p:nvCxnSpPr>
          <p:spPr>
            <a:xfrm>
              <a:off x="1565626" y="3835831"/>
              <a:ext cx="18504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9" name="Shape 745"/>
            <p:cNvSpPr/>
            <p:nvPr/>
          </p:nvSpPr>
          <p:spPr>
            <a:xfrm>
              <a:off x="1987500" y="3456976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746"/>
            <p:cNvSpPr/>
            <p:nvPr/>
          </p:nvSpPr>
          <p:spPr>
            <a:xfrm>
              <a:off x="2771259" y="3311113"/>
              <a:ext cx="395999" cy="3959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747"/>
            <p:cNvSpPr/>
            <p:nvPr/>
          </p:nvSpPr>
          <p:spPr>
            <a:xfrm>
              <a:off x="1987500" y="4193265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748"/>
            <p:cNvSpPr/>
            <p:nvPr/>
          </p:nvSpPr>
          <p:spPr>
            <a:xfrm>
              <a:off x="2908914" y="4192207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43" name="Shape 753"/>
            <p:cNvCxnSpPr/>
            <p:nvPr/>
          </p:nvCxnSpPr>
          <p:spPr>
            <a:xfrm rot="10800000">
              <a:off x="4767175" y="2998673"/>
              <a:ext cx="0" cy="16341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4" name="Shape 754"/>
            <p:cNvCxnSpPr/>
            <p:nvPr/>
          </p:nvCxnSpPr>
          <p:spPr>
            <a:xfrm>
              <a:off x="4767174" y="4632773"/>
              <a:ext cx="21207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45" name="Shape 755"/>
            <p:cNvCxnSpPr/>
            <p:nvPr/>
          </p:nvCxnSpPr>
          <p:spPr>
            <a:xfrm>
              <a:off x="4767174" y="3162301"/>
              <a:ext cx="1842599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756"/>
            <p:cNvCxnSpPr/>
            <p:nvPr/>
          </p:nvCxnSpPr>
          <p:spPr>
            <a:xfrm>
              <a:off x="6610016" y="3162301"/>
              <a:ext cx="0" cy="1470299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7" name="Shape 757"/>
            <p:cNvCxnSpPr/>
            <p:nvPr/>
          </p:nvCxnSpPr>
          <p:spPr>
            <a:xfrm>
              <a:off x="5692806" y="3162301"/>
              <a:ext cx="0" cy="14640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8" name="Shape 758"/>
            <p:cNvCxnSpPr/>
            <p:nvPr/>
          </p:nvCxnSpPr>
          <p:spPr>
            <a:xfrm>
              <a:off x="4766026" y="3835831"/>
              <a:ext cx="18504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9" name="Shape 759"/>
            <p:cNvSpPr/>
            <p:nvPr/>
          </p:nvSpPr>
          <p:spPr>
            <a:xfrm>
              <a:off x="5187900" y="3456976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760"/>
            <p:cNvSpPr/>
            <p:nvPr/>
          </p:nvSpPr>
          <p:spPr>
            <a:xfrm>
              <a:off x="5187900" y="4193265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761"/>
            <p:cNvSpPr/>
            <p:nvPr/>
          </p:nvSpPr>
          <p:spPr>
            <a:xfrm>
              <a:off x="6109314" y="4192207"/>
              <a:ext cx="84000" cy="84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2" name="Shape 763"/>
            <p:cNvCxnSpPr/>
            <p:nvPr/>
          </p:nvCxnSpPr>
          <p:spPr>
            <a:xfrm>
              <a:off x="3753059" y="3839030"/>
              <a:ext cx="730799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3" name="Shape 764"/>
            <p:cNvCxnSpPr/>
            <p:nvPr/>
          </p:nvCxnSpPr>
          <p:spPr>
            <a:xfrm>
              <a:off x="5685330" y="3476122"/>
              <a:ext cx="924600" cy="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4" name="Shape 765"/>
            <p:cNvSpPr/>
            <p:nvPr/>
          </p:nvSpPr>
          <p:spPr>
            <a:xfrm>
              <a:off x="5864631" y="3268659"/>
              <a:ext cx="83399" cy="833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766"/>
            <p:cNvSpPr/>
            <p:nvPr/>
          </p:nvSpPr>
          <p:spPr>
            <a:xfrm>
              <a:off x="6310842" y="3268664"/>
              <a:ext cx="83399" cy="83399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6" name="Shape 767"/>
            <p:cNvCxnSpPr/>
            <p:nvPr/>
          </p:nvCxnSpPr>
          <p:spPr>
            <a:xfrm>
              <a:off x="6129458" y="3157104"/>
              <a:ext cx="0" cy="669300"/>
            </a:xfrm>
            <a:prstGeom prst="straightConnector1">
              <a:avLst/>
            </a:prstGeom>
            <a:noFill/>
            <a:ln w="19050" cap="flat">
              <a:solidFill>
                <a:srgbClr val="1F497D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7" name="Shape 768"/>
            <p:cNvSpPr/>
            <p:nvPr/>
          </p:nvSpPr>
          <p:spPr>
            <a:xfrm>
              <a:off x="5793666" y="3533573"/>
              <a:ext cx="215400" cy="2154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769"/>
            <p:cNvSpPr/>
            <p:nvPr/>
          </p:nvSpPr>
          <p:spPr>
            <a:xfrm>
              <a:off x="6234467" y="3528763"/>
              <a:ext cx="225000" cy="225000"/>
            </a:xfrm>
            <a:prstGeom prst="ellipse">
              <a:avLst/>
            </a:prstGeom>
            <a:solidFill>
              <a:srgbClr val="1155CC"/>
            </a:solidFill>
            <a:ln w="19050" cap="flat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" name="Oval 6"/>
          <p:cNvSpPr/>
          <p:nvPr/>
        </p:nvSpPr>
        <p:spPr>
          <a:xfrm>
            <a:off x="5117630" y="3123259"/>
            <a:ext cx="780814" cy="658519"/>
          </a:xfrm>
          <a:prstGeom prst="ellipse">
            <a:avLst/>
          </a:prstGeom>
          <a:noFill/>
          <a:ln w="28575" cmpd="sng">
            <a:solidFill>
              <a:srgbClr val="29E8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Annealing</a:t>
            </a:r>
          </a:p>
        </p:txBody>
      </p:sp>
      <p:cxnSp>
        <p:nvCxnSpPr>
          <p:cNvPr id="838" name="Shape 838"/>
          <p:cNvCxnSpPr/>
          <p:nvPr/>
        </p:nvCxnSpPr>
        <p:spPr>
          <a:xfrm>
            <a:off x="724525" y="3080475"/>
            <a:ext cx="7557600" cy="0"/>
          </a:xfrm>
          <a:prstGeom prst="straightConnector1">
            <a:avLst/>
          </a:prstGeom>
          <a:noFill/>
          <a:ln w="3810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39" name="Shape 839"/>
          <p:cNvSpPr txBox="1"/>
          <p:nvPr/>
        </p:nvSpPr>
        <p:spPr>
          <a:xfrm>
            <a:off x="2522625" y="32178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More time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More accurate</a:t>
            </a:r>
          </a:p>
        </p:txBody>
      </p:sp>
      <p:cxnSp>
        <p:nvCxnSpPr>
          <p:cNvPr id="840" name="Shape 840"/>
          <p:cNvCxnSpPr/>
          <p:nvPr/>
        </p:nvCxnSpPr>
        <p:spPr>
          <a:xfrm rot="10800000">
            <a:off x="221516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1" name="Shape 841"/>
          <p:cNvCxnSpPr/>
          <p:nvPr/>
        </p:nvCxnSpPr>
        <p:spPr>
          <a:xfrm>
            <a:off x="221515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42" name="Shape 842"/>
          <p:cNvCxnSpPr/>
          <p:nvPr/>
        </p:nvCxnSpPr>
        <p:spPr>
          <a:xfrm>
            <a:off x="221515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3" name="Shape 843"/>
          <p:cNvCxnSpPr/>
          <p:nvPr/>
        </p:nvCxnSpPr>
        <p:spPr>
          <a:xfrm>
            <a:off x="2064357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4" name="Shape 844"/>
          <p:cNvCxnSpPr/>
          <p:nvPr/>
        </p:nvCxnSpPr>
        <p:spPr>
          <a:xfrm>
            <a:off x="1147147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5" name="Shape 845"/>
          <p:cNvCxnSpPr/>
          <p:nvPr/>
        </p:nvCxnSpPr>
        <p:spPr>
          <a:xfrm>
            <a:off x="220367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6" name="Shape 846"/>
          <p:cNvSpPr/>
          <p:nvPr/>
        </p:nvSpPr>
        <p:spPr>
          <a:xfrm>
            <a:off x="642241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7" name="Shape 847"/>
          <p:cNvSpPr/>
          <p:nvPr/>
        </p:nvSpPr>
        <p:spPr>
          <a:xfrm>
            <a:off x="1426000" y="1241483"/>
            <a:ext cx="395999" cy="3959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8" name="Shape 848"/>
          <p:cNvSpPr/>
          <p:nvPr/>
        </p:nvSpPr>
        <p:spPr>
          <a:xfrm>
            <a:off x="642241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9" name="Shape 849"/>
          <p:cNvSpPr/>
          <p:nvPr/>
        </p:nvSpPr>
        <p:spPr>
          <a:xfrm>
            <a:off x="1563655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50" name="Shape 850"/>
          <p:cNvCxnSpPr/>
          <p:nvPr/>
        </p:nvCxnSpPr>
        <p:spPr>
          <a:xfrm rot="10800000">
            <a:off x="3421916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51" name="Shape 851"/>
          <p:cNvCxnSpPr/>
          <p:nvPr/>
        </p:nvCxnSpPr>
        <p:spPr>
          <a:xfrm>
            <a:off x="3421915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52" name="Shape 852"/>
          <p:cNvCxnSpPr/>
          <p:nvPr/>
        </p:nvCxnSpPr>
        <p:spPr>
          <a:xfrm>
            <a:off x="3421915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3" name="Shape 853"/>
          <p:cNvCxnSpPr/>
          <p:nvPr/>
        </p:nvCxnSpPr>
        <p:spPr>
          <a:xfrm>
            <a:off x="5264757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4" name="Shape 854"/>
          <p:cNvCxnSpPr/>
          <p:nvPr/>
        </p:nvCxnSpPr>
        <p:spPr>
          <a:xfrm>
            <a:off x="4347547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5" name="Shape 855"/>
          <p:cNvCxnSpPr/>
          <p:nvPr/>
        </p:nvCxnSpPr>
        <p:spPr>
          <a:xfrm>
            <a:off x="3420767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6" name="Shape 856"/>
          <p:cNvSpPr/>
          <p:nvPr/>
        </p:nvSpPr>
        <p:spPr>
          <a:xfrm>
            <a:off x="3842641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7" name="Shape 857"/>
          <p:cNvSpPr/>
          <p:nvPr/>
        </p:nvSpPr>
        <p:spPr>
          <a:xfrm>
            <a:off x="3842641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4764055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59" name="Shape 859"/>
          <p:cNvCxnSpPr/>
          <p:nvPr/>
        </p:nvCxnSpPr>
        <p:spPr>
          <a:xfrm rot="10800000">
            <a:off x="6874242" y="929043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0" name="Shape 860"/>
          <p:cNvCxnSpPr/>
          <p:nvPr/>
        </p:nvCxnSpPr>
        <p:spPr>
          <a:xfrm>
            <a:off x="6874240" y="2563143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1" name="Shape 861"/>
          <p:cNvCxnSpPr/>
          <p:nvPr/>
        </p:nvCxnSpPr>
        <p:spPr>
          <a:xfrm>
            <a:off x="6874240" y="1092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2" name="Shape 862"/>
          <p:cNvCxnSpPr/>
          <p:nvPr/>
        </p:nvCxnSpPr>
        <p:spPr>
          <a:xfrm>
            <a:off x="8717082" y="1092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3" name="Shape 863"/>
          <p:cNvCxnSpPr/>
          <p:nvPr/>
        </p:nvCxnSpPr>
        <p:spPr>
          <a:xfrm>
            <a:off x="7799872" y="1092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4" name="Shape 864"/>
          <p:cNvCxnSpPr/>
          <p:nvPr/>
        </p:nvCxnSpPr>
        <p:spPr>
          <a:xfrm>
            <a:off x="6873092" y="1766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65" name="Shape 865"/>
          <p:cNvSpPr/>
          <p:nvPr/>
        </p:nvSpPr>
        <p:spPr>
          <a:xfrm>
            <a:off x="7294966" y="1387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7294966" y="2123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8216380" y="2122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68" name="Shape 868"/>
          <p:cNvCxnSpPr/>
          <p:nvPr/>
        </p:nvCxnSpPr>
        <p:spPr>
          <a:xfrm>
            <a:off x="2407800" y="1769400"/>
            <a:ext cx="730799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9" name="Shape 869"/>
          <p:cNvCxnSpPr/>
          <p:nvPr/>
        </p:nvCxnSpPr>
        <p:spPr>
          <a:xfrm>
            <a:off x="5630675" y="1769400"/>
            <a:ext cx="768299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0" name="Shape 870"/>
          <p:cNvCxnSpPr/>
          <p:nvPr/>
        </p:nvCxnSpPr>
        <p:spPr>
          <a:xfrm>
            <a:off x="4340071" y="1406492"/>
            <a:ext cx="9246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1" name="Shape 871"/>
          <p:cNvSpPr/>
          <p:nvPr/>
        </p:nvSpPr>
        <p:spPr>
          <a:xfrm>
            <a:off x="4519372" y="1199029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4965583" y="1199034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73" name="Shape 873"/>
          <p:cNvCxnSpPr/>
          <p:nvPr/>
        </p:nvCxnSpPr>
        <p:spPr>
          <a:xfrm>
            <a:off x="4784199" y="1087474"/>
            <a:ext cx="0" cy="669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4" name="Shape 874"/>
          <p:cNvSpPr/>
          <p:nvPr/>
        </p:nvSpPr>
        <p:spPr>
          <a:xfrm>
            <a:off x="4448407" y="1463943"/>
            <a:ext cx="215400" cy="2154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4889208" y="1459133"/>
            <a:ext cx="225000" cy="225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76" name="Shape 876"/>
          <p:cNvCxnSpPr/>
          <p:nvPr/>
        </p:nvCxnSpPr>
        <p:spPr>
          <a:xfrm>
            <a:off x="7807796" y="1403662"/>
            <a:ext cx="916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7" name="Shape 877"/>
          <p:cNvSpPr/>
          <p:nvPr/>
        </p:nvSpPr>
        <p:spPr>
          <a:xfrm>
            <a:off x="7985506" y="1198040"/>
            <a:ext cx="82499" cy="824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8427757" y="1198045"/>
            <a:ext cx="82499" cy="824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79" name="Shape 879"/>
          <p:cNvCxnSpPr/>
          <p:nvPr/>
        </p:nvCxnSpPr>
        <p:spPr>
          <a:xfrm>
            <a:off x="8247982" y="1087474"/>
            <a:ext cx="0" cy="663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0" name="Shape 880"/>
          <p:cNvCxnSpPr/>
          <p:nvPr/>
        </p:nvCxnSpPr>
        <p:spPr>
          <a:xfrm>
            <a:off x="8023304" y="1401708"/>
            <a:ext cx="0" cy="3492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1" name="Shape 881"/>
          <p:cNvCxnSpPr/>
          <p:nvPr/>
        </p:nvCxnSpPr>
        <p:spPr>
          <a:xfrm rot="10800000" flipH="1">
            <a:off x="7812741" y="1575707"/>
            <a:ext cx="458399" cy="5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2" name="Shape 882"/>
          <p:cNvSpPr/>
          <p:nvPr/>
        </p:nvSpPr>
        <p:spPr>
          <a:xfrm>
            <a:off x="7852015" y="1422211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8095233" y="1446670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84" name="Shape 884"/>
          <p:cNvCxnSpPr/>
          <p:nvPr/>
        </p:nvCxnSpPr>
        <p:spPr>
          <a:xfrm>
            <a:off x="8257117" y="1576307"/>
            <a:ext cx="4751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5" name="Shape 885"/>
          <p:cNvSpPr/>
          <p:nvPr/>
        </p:nvSpPr>
        <p:spPr>
          <a:xfrm>
            <a:off x="8313188" y="1446670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8539609" y="1446670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8539603" y="1620364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8313193" y="1621160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89" name="Shape 889"/>
          <p:cNvCxnSpPr/>
          <p:nvPr/>
        </p:nvCxnSpPr>
        <p:spPr>
          <a:xfrm>
            <a:off x="8467679" y="1401708"/>
            <a:ext cx="0" cy="3492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90" name="Shape 890"/>
          <p:cNvSpPr/>
          <p:nvPr/>
        </p:nvSpPr>
        <p:spPr>
          <a:xfrm>
            <a:off x="7852015" y="1599959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1" name="Shape 891"/>
          <p:cNvSpPr/>
          <p:nvPr/>
        </p:nvSpPr>
        <p:spPr>
          <a:xfrm>
            <a:off x="8059390" y="1599959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Anytime Tracker</a:t>
            </a:r>
          </a:p>
        </p:txBody>
      </p:sp>
      <p:pic>
        <p:nvPicPr>
          <p:cNvPr id="7" name="Picture 6" descr="any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263"/>
            <a:ext cx="4951168" cy="3992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Anytime Tracker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4986250" y="1705475"/>
            <a:ext cx="4295099" cy="234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u="sng">
                <a:solidFill>
                  <a:srgbClr val="000000"/>
                </a:solidFill>
              </a:rPr>
              <a:t>Choose runtime based on: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Total runtime requirements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Importance of tracked object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...</a:t>
            </a:r>
          </a:p>
        </p:txBody>
      </p:sp>
      <p:pic>
        <p:nvPicPr>
          <p:cNvPr id="7" name="Picture 6" descr="any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263"/>
            <a:ext cx="4951168" cy="39922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Comparisons</a:t>
            </a:r>
          </a:p>
        </p:txBody>
      </p:sp>
      <p:pic>
        <p:nvPicPr>
          <p:cNvPr id="3" name="Picture 2" descr="rms_error_lab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56" y="1842668"/>
            <a:ext cx="317500" cy="1993900"/>
          </a:xfrm>
          <a:prstGeom prst="rect">
            <a:avLst/>
          </a:prstGeom>
        </p:spPr>
      </p:pic>
      <p:pic>
        <p:nvPicPr>
          <p:cNvPr id="4" name="Picture 3" descr="mean_runtime_labe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08" y="4769205"/>
            <a:ext cx="2144585" cy="313254"/>
          </a:xfrm>
          <a:prstGeom prst="rect">
            <a:avLst/>
          </a:prstGeom>
        </p:spPr>
      </p:pic>
      <p:pic>
        <p:nvPicPr>
          <p:cNvPr id="20" name="Picture 19" descr="compare1b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6751" b="4409"/>
          <a:stretch/>
        </p:blipFill>
        <p:spPr>
          <a:xfrm>
            <a:off x="2451925" y="1181704"/>
            <a:ext cx="4226788" cy="3598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5774" y="1657913"/>
            <a:ext cx="2690061" cy="1543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63103" y="3844947"/>
            <a:ext cx="246956" cy="18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ompare_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88"/>
          <a:stretch/>
        </p:blipFill>
        <p:spPr>
          <a:xfrm>
            <a:off x="3801365" y="3262652"/>
            <a:ext cx="2575402" cy="30891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66920" y="3802069"/>
            <a:ext cx="262222" cy="19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compare_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1"/>
          <a:stretch/>
        </p:blipFill>
        <p:spPr>
          <a:xfrm>
            <a:off x="3801365" y="3553931"/>
            <a:ext cx="2575402" cy="76281"/>
          </a:xfrm>
          <a:prstGeom prst="rect">
            <a:avLst/>
          </a:prstGeom>
        </p:spPr>
      </p:pic>
      <p:pic>
        <p:nvPicPr>
          <p:cNvPr id="36" name="Picture 35" descr="compare1b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1" b="95863"/>
          <a:stretch/>
        </p:blipFill>
        <p:spPr>
          <a:xfrm>
            <a:off x="2460743" y="1049423"/>
            <a:ext cx="4217969" cy="1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98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804" y="801207"/>
            <a:ext cx="8614796" cy="3881197"/>
            <a:chOff x="214804" y="801207"/>
            <a:chExt cx="8614796" cy="3881197"/>
          </a:xfrm>
        </p:grpSpPr>
        <p:cxnSp>
          <p:nvCxnSpPr>
            <p:cNvPr id="162" name="Shape 162"/>
            <p:cNvCxnSpPr/>
            <p:nvPr/>
          </p:nvCxnSpPr>
          <p:spPr>
            <a:xfrm>
              <a:off x="2397349" y="1704200"/>
              <a:ext cx="850800" cy="143699"/>
            </a:xfrm>
            <a:prstGeom prst="straightConnector1">
              <a:avLst/>
            </a:prstGeom>
            <a:noFill/>
            <a:ln w="4445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63" name="Shape 163"/>
            <p:cNvCxnSpPr>
              <a:endCxn id="164" idx="1"/>
            </p:cNvCxnSpPr>
            <p:nvPr/>
          </p:nvCxnSpPr>
          <p:spPr>
            <a:xfrm rot="10800000" flipH="1">
              <a:off x="2670075" y="3724063"/>
              <a:ext cx="673199" cy="269700"/>
            </a:xfrm>
            <a:prstGeom prst="straightConnector1">
              <a:avLst/>
            </a:prstGeom>
            <a:noFill/>
            <a:ln w="4445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pic>
          <p:nvPicPr>
            <p:cNvPr id="165" name="Shape 16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14804" y="3253350"/>
              <a:ext cx="2485084" cy="1429054"/>
            </a:xfrm>
            <a:prstGeom prst="rect">
              <a:avLst/>
            </a:prstGeom>
          </p:spPr>
        </p:pic>
        <p:pic>
          <p:nvPicPr>
            <p:cNvPr id="166" name="Shape 166"/>
            <p:cNvPicPr preferRelativeResize="0"/>
            <p:nvPr/>
          </p:nvPicPr>
          <p:blipFill rotWithShape="1">
            <a:blip r:embed="rId4"/>
            <a:srcRect b="773"/>
            <a:stretch/>
          </p:blipFill>
          <p:spPr>
            <a:xfrm>
              <a:off x="395300" y="1212950"/>
              <a:ext cx="2154452" cy="1484550"/>
            </a:xfrm>
            <a:prstGeom prst="rect">
              <a:avLst/>
            </a:prstGeom>
          </p:spPr>
        </p:pic>
        <p:sp>
          <p:nvSpPr>
            <p:cNvPr id="167" name="Shape 167"/>
            <p:cNvSpPr txBox="1"/>
            <p:nvPr/>
          </p:nvSpPr>
          <p:spPr>
            <a:xfrm>
              <a:off x="700101" y="2806845"/>
              <a:ext cx="2592000" cy="640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Laser Data</a:t>
              </a: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368650" y="801207"/>
              <a:ext cx="33738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Camera Images</a:t>
              </a: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7035682" y="3343325"/>
              <a:ext cx="1789200" cy="34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Work</a:t>
              </a:r>
            </a:p>
          </p:txBody>
        </p:sp>
        <p:cxnSp>
          <p:nvCxnSpPr>
            <p:cNvPr id="171" name="Shape 171"/>
            <p:cNvCxnSpPr>
              <a:endCxn id="172" idx="1"/>
            </p:cNvCxnSpPr>
            <p:nvPr/>
          </p:nvCxnSpPr>
          <p:spPr>
            <a:xfrm>
              <a:off x="6267450" y="2755475"/>
              <a:ext cx="511799" cy="0"/>
            </a:xfrm>
            <a:prstGeom prst="straightConnector1">
              <a:avLst/>
            </a:prstGeom>
            <a:noFill/>
            <a:ln w="44450" cap="flat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73" name="Shape 173"/>
            <p:cNvSpPr txBox="1"/>
            <p:nvPr/>
          </p:nvSpPr>
          <p:spPr>
            <a:xfrm>
              <a:off x="6819900" y="2228850"/>
              <a:ext cx="2009700" cy="1095299"/>
            </a:xfrm>
            <a:prstGeom prst="rect">
              <a:avLst/>
            </a:prstGeom>
            <a:ln w="285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/>
                <a:t>Velocity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" sz="3000"/>
                <a:t>Estimation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3305175" y="1400175"/>
              <a:ext cx="2905200" cy="2685899"/>
            </a:xfrm>
            <a:prstGeom prst="rect">
              <a:avLst/>
            </a:prstGeom>
            <a:noFill/>
            <a:ln w="34925" cap="flat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75" name="Shape 175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3438525" y="1590675"/>
              <a:ext cx="1009649" cy="1009649"/>
            </a:xfrm>
            <a:prstGeom prst="rect">
              <a:avLst/>
            </a:prstGeom>
          </p:spPr>
        </p:pic>
        <p:pic>
          <p:nvPicPr>
            <p:cNvPr id="164" name="Shape 164"/>
            <p:cNvPicPr preferRelativeResize="0"/>
            <p:nvPr/>
          </p:nvPicPr>
          <p:blipFill rotWithShape="1">
            <a:blip r:embed="rId6"/>
            <a:srcRect t="22219" b="28892"/>
            <a:stretch/>
          </p:blipFill>
          <p:spPr>
            <a:xfrm>
              <a:off x="3343275" y="3400425"/>
              <a:ext cx="1323974" cy="647276"/>
            </a:xfrm>
            <a:prstGeom prst="rect">
              <a:avLst/>
            </a:prstGeom>
          </p:spPr>
        </p:pic>
        <p:pic>
          <p:nvPicPr>
            <p:cNvPr id="176" name="Shape 176"/>
            <p:cNvPicPr preferRelativeResize="0"/>
            <p:nvPr/>
          </p:nvPicPr>
          <p:blipFill rotWithShape="1">
            <a:blip r:embed="rId6"/>
            <a:srcRect t="22219" b="28892"/>
            <a:stretch/>
          </p:blipFill>
          <p:spPr>
            <a:xfrm>
              <a:off x="4762500" y="1790700"/>
              <a:ext cx="1323974" cy="647276"/>
            </a:xfrm>
            <a:prstGeom prst="rect">
              <a:avLst/>
            </a:prstGeom>
          </p:spPr>
        </p:pic>
        <p:cxnSp>
          <p:nvCxnSpPr>
            <p:cNvPr id="177" name="Shape 177"/>
            <p:cNvCxnSpPr/>
            <p:nvPr/>
          </p:nvCxnSpPr>
          <p:spPr>
            <a:xfrm>
              <a:off x="4248149" y="2038349"/>
              <a:ext cx="904800" cy="1066799"/>
            </a:xfrm>
            <a:prstGeom prst="straightConnector1">
              <a:avLst/>
            </a:prstGeom>
            <a:noFill/>
            <a:ln w="28575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8" name="Shape 178"/>
            <p:cNvSpPr txBox="1"/>
            <p:nvPr/>
          </p:nvSpPr>
          <p:spPr>
            <a:xfrm>
              <a:off x="3757665" y="4010250"/>
              <a:ext cx="2780700" cy="34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Previous Work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3853730" y="4327075"/>
              <a:ext cx="2485200" cy="27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(Teichman, et al)</a:t>
              </a:r>
            </a:p>
          </p:txBody>
        </p:sp>
        <p:cxnSp>
          <p:nvCxnSpPr>
            <p:cNvPr id="180" name="Shape 180"/>
            <p:cNvCxnSpPr/>
            <p:nvPr/>
          </p:nvCxnSpPr>
          <p:spPr>
            <a:xfrm rot="10800000" flipH="1">
              <a:off x="4581524" y="2304975"/>
              <a:ext cx="342899" cy="1609799"/>
            </a:xfrm>
            <a:prstGeom prst="straightConnector1">
              <a:avLst/>
            </a:prstGeom>
            <a:noFill/>
            <a:ln w="28575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181" name="Shape 181"/>
            <p:cNvPicPr preferRelativeResize="0"/>
            <p:nvPr/>
          </p:nvPicPr>
          <p:blipFill rotWithShape="1">
            <a:blip r:embed="rId5"/>
            <a:srcRect l="19812" r="25470"/>
            <a:stretch/>
          </p:blipFill>
          <p:spPr>
            <a:xfrm>
              <a:off x="5257800" y="2790825"/>
              <a:ext cx="552450" cy="1009649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Comparisons</a:t>
            </a:r>
          </a:p>
        </p:txBody>
      </p:sp>
      <p:pic>
        <p:nvPicPr>
          <p:cNvPr id="3" name="Picture 2" descr="rms_error_lab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56" y="1842668"/>
            <a:ext cx="317500" cy="1993900"/>
          </a:xfrm>
          <a:prstGeom prst="rect">
            <a:avLst/>
          </a:prstGeom>
        </p:spPr>
      </p:pic>
      <p:pic>
        <p:nvPicPr>
          <p:cNvPr id="4" name="Picture 3" descr="mean_runtime_labe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08" y="4769205"/>
            <a:ext cx="2144585" cy="313254"/>
          </a:xfrm>
          <a:prstGeom prst="rect">
            <a:avLst/>
          </a:prstGeom>
        </p:spPr>
      </p:pic>
      <p:pic>
        <p:nvPicPr>
          <p:cNvPr id="20" name="Picture 19" descr="compare1b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6968" r="1" b="4409"/>
          <a:stretch/>
        </p:blipFill>
        <p:spPr>
          <a:xfrm>
            <a:off x="2460743" y="1190522"/>
            <a:ext cx="4217969" cy="35892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01365" y="3262651"/>
            <a:ext cx="2575402" cy="987957"/>
            <a:chOff x="3801365" y="3262651"/>
            <a:chExt cx="2575402" cy="987957"/>
          </a:xfrm>
        </p:grpSpPr>
        <p:pic>
          <p:nvPicPr>
            <p:cNvPr id="13" name="Picture 12" descr="compare_legend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67"/>
            <a:stretch/>
          </p:blipFill>
          <p:spPr>
            <a:xfrm>
              <a:off x="3801365" y="3262651"/>
              <a:ext cx="2575402" cy="98795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66920" y="3802069"/>
              <a:ext cx="262222" cy="19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compare1b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8" t="45510" r="22434" b="51442"/>
            <a:stretch/>
          </p:blipFill>
          <p:spPr>
            <a:xfrm>
              <a:off x="3854282" y="3853767"/>
              <a:ext cx="291055" cy="123460"/>
            </a:xfrm>
            <a:prstGeom prst="rect">
              <a:avLst/>
            </a:prstGeom>
          </p:spPr>
        </p:pic>
      </p:grpSp>
      <p:pic>
        <p:nvPicPr>
          <p:cNvPr id="16" name="Picture 15" descr="compare_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1"/>
          <a:stretch/>
        </p:blipFill>
        <p:spPr>
          <a:xfrm>
            <a:off x="3801367" y="4224164"/>
            <a:ext cx="2575402" cy="76281"/>
          </a:xfrm>
          <a:prstGeom prst="rect">
            <a:avLst/>
          </a:prstGeom>
        </p:spPr>
      </p:pic>
      <p:pic>
        <p:nvPicPr>
          <p:cNvPr id="11" name="Picture 10" descr="compare1b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r="1" b="95863"/>
          <a:stretch/>
        </p:blipFill>
        <p:spPr>
          <a:xfrm>
            <a:off x="2460743" y="1049423"/>
            <a:ext cx="4217969" cy="1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908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07956" y="1049423"/>
            <a:ext cx="4577504" cy="4033036"/>
            <a:chOff x="2107956" y="1049423"/>
            <a:chExt cx="4577504" cy="4033036"/>
          </a:xfrm>
        </p:grpSpPr>
        <p:pic>
          <p:nvPicPr>
            <p:cNvPr id="3" name="Picture 2" descr="rms_error_label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956" y="1842668"/>
              <a:ext cx="317500" cy="1993900"/>
            </a:xfrm>
            <a:prstGeom prst="rect">
              <a:avLst/>
            </a:prstGeom>
          </p:spPr>
        </p:pic>
        <p:pic>
          <p:nvPicPr>
            <p:cNvPr id="4" name="Picture 3" descr="mean_runtime_label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108" y="4769205"/>
              <a:ext cx="2144585" cy="313254"/>
            </a:xfrm>
            <a:prstGeom prst="rect">
              <a:avLst/>
            </a:prstGeom>
          </p:spPr>
        </p:pic>
        <p:pic>
          <p:nvPicPr>
            <p:cNvPr id="6" name="Picture 5" descr="compare2b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6829" b="11404"/>
            <a:stretch/>
          </p:blipFill>
          <p:spPr>
            <a:xfrm>
              <a:off x="2813538" y="1199342"/>
              <a:ext cx="3871922" cy="3298190"/>
            </a:xfrm>
            <a:prstGeom prst="rect">
              <a:avLst/>
            </a:prstGeom>
          </p:spPr>
        </p:pic>
        <p:pic>
          <p:nvPicPr>
            <p:cNvPr id="9" name="Picture 8" descr="compare1b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7186" r="86426" b="4408"/>
            <a:stretch/>
          </p:blipFill>
          <p:spPr>
            <a:xfrm>
              <a:off x="2460743" y="1199342"/>
              <a:ext cx="370435" cy="3580388"/>
            </a:xfrm>
            <a:prstGeom prst="rect">
              <a:avLst/>
            </a:prstGeom>
          </p:spPr>
        </p:pic>
        <p:pic>
          <p:nvPicPr>
            <p:cNvPr id="12" name="Picture 11" descr="compare1b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87534" r="1" b="4627"/>
            <a:stretch/>
          </p:blipFill>
          <p:spPr>
            <a:xfrm>
              <a:off x="2769439" y="4453438"/>
              <a:ext cx="3909273" cy="31747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75278" y="2328134"/>
              <a:ext cx="220496" cy="264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ompare1b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33533" r="79690" b="57757"/>
            <a:stretch/>
          </p:blipFill>
          <p:spPr>
            <a:xfrm>
              <a:off x="2804719" y="2266402"/>
              <a:ext cx="326335" cy="352747"/>
            </a:xfrm>
            <a:prstGeom prst="rect">
              <a:avLst/>
            </a:prstGeom>
          </p:spPr>
        </p:pic>
        <p:pic>
          <p:nvPicPr>
            <p:cNvPr id="16" name="Picture 15" descr="compare_legend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365" y="3262651"/>
              <a:ext cx="2575402" cy="12758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66920" y="3802069"/>
              <a:ext cx="262222" cy="19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compare1b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8" t="45510" r="22434" b="51442"/>
            <a:stretch/>
          </p:blipFill>
          <p:spPr>
            <a:xfrm>
              <a:off x="3854282" y="3853767"/>
              <a:ext cx="291055" cy="123460"/>
            </a:xfrm>
            <a:prstGeom prst="rect">
              <a:avLst/>
            </a:prstGeom>
          </p:spPr>
        </p:pic>
        <p:pic>
          <p:nvPicPr>
            <p:cNvPr id="15" name="Picture 14" descr="compare1b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4" r="1" b="95863"/>
            <a:stretch/>
          </p:blipFill>
          <p:spPr>
            <a:xfrm>
              <a:off x="2460743" y="1049423"/>
              <a:ext cx="4217969" cy="167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2831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Shape 960"/>
          <p:cNvPicPr preferRelativeResize="0"/>
          <p:nvPr/>
        </p:nvPicPr>
        <p:blipFill rotWithShape="1">
          <a:blip r:embed="rId3"/>
          <a:srcRect l="7054" b="50305"/>
          <a:stretch/>
        </p:blipFill>
        <p:spPr>
          <a:xfrm>
            <a:off x="2061150" y="0"/>
            <a:ext cx="4886825" cy="25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Shape 961"/>
          <p:cNvSpPr txBox="1"/>
          <p:nvPr/>
        </p:nvSpPr>
        <p:spPr>
          <a:xfrm>
            <a:off x="129850" y="995275"/>
            <a:ext cx="16071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Kalman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Filter</a:t>
            </a:r>
          </a:p>
        </p:txBody>
      </p:sp>
      <p:sp>
        <p:nvSpPr>
          <p:cNvPr id="962" name="Shape 962"/>
          <p:cNvSpPr/>
          <p:nvPr/>
        </p:nvSpPr>
        <p:spPr>
          <a:xfrm>
            <a:off x="4665525" y="678800"/>
            <a:ext cx="2354700" cy="783899"/>
          </a:xfrm>
          <a:prstGeom prst="ellipse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Shape 967"/>
          <p:cNvPicPr preferRelativeResize="0"/>
          <p:nvPr/>
        </p:nvPicPr>
        <p:blipFill rotWithShape="1">
          <a:blip r:embed="rId3"/>
          <a:srcRect l="7054"/>
          <a:stretch/>
        </p:blipFill>
        <p:spPr>
          <a:xfrm>
            <a:off x="2061149" y="0"/>
            <a:ext cx="4886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Shape 968"/>
          <p:cNvSpPr/>
          <p:nvPr/>
        </p:nvSpPr>
        <p:spPr>
          <a:xfrm>
            <a:off x="4708983" y="3279725"/>
            <a:ext cx="2311323" cy="783899"/>
          </a:xfrm>
          <a:prstGeom prst="ellipse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4665525" y="678800"/>
            <a:ext cx="2354810" cy="783899"/>
          </a:xfrm>
          <a:prstGeom prst="ellipse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0" name="Shape 970"/>
          <p:cNvSpPr txBox="1"/>
          <p:nvPr/>
        </p:nvSpPr>
        <p:spPr>
          <a:xfrm>
            <a:off x="129850" y="995275"/>
            <a:ext cx="16071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Kalman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Filter</a:t>
            </a:r>
          </a:p>
        </p:txBody>
      </p:sp>
      <p:sp>
        <p:nvSpPr>
          <p:cNvPr id="971" name="Shape 971"/>
          <p:cNvSpPr txBox="1"/>
          <p:nvPr/>
        </p:nvSpPr>
        <p:spPr>
          <a:xfrm>
            <a:off x="-109925" y="3357475"/>
            <a:ext cx="23547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ADH Tracker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(Ours)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Models</a:t>
            </a:r>
          </a:p>
        </p:txBody>
      </p:sp>
      <p:pic>
        <p:nvPicPr>
          <p:cNvPr id="998" name="Shape 9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531248"/>
            <a:ext cx="9144001" cy="265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Quantitative Evaluation 2</a:t>
            </a:r>
          </a:p>
        </p:txBody>
      </p:sp>
      <p:pic>
        <p:nvPicPr>
          <p:cNvPr id="2" name="Picture 1" descr="crispnes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0" y="1056153"/>
            <a:ext cx="5207000" cy="3924300"/>
          </a:xfrm>
          <a:prstGeom prst="rect">
            <a:avLst/>
          </a:prstGeom>
        </p:spPr>
      </p:pic>
      <p:pic>
        <p:nvPicPr>
          <p:cNvPr id="4" name="Picture 3" descr="legend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5" y="2140857"/>
            <a:ext cx="2493007" cy="11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42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Strategies</a:t>
            </a:r>
            <a:endParaRPr lang="en-US" dirty="0"/>
          </a:p>
        </p:txBody>
      </p:sp>
      <p:pic>
        <p:nvPicPr>
          <p:cNvPr id="5" name="Picture 4" descr="compare_versio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8" b="18976"/>
          <a:stretch/>
        </p:blipFill>
        <p:spPr>
          <a:xfrm>
            <a:off x="1700443" y="912988"/>
            <a:ext cx="5656150" cy="42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4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over Radar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96124" y="1213557"/>
            <a:ext cx="6238591" cy="3299646"/>
            <a:chOff x="2079964" y="1928517"/>
            <a:chExt cx="4886825" cy="2584685"/>
          </a:xfrm>
        </p:grpSpPr>
        <p:pic>
          <p:nvPicPr>
            <p:cNvPr id="4" name="Shape 967"/>
            <p:cNvPicPr preferRelativeResize="0"/>
            <p:nvPr/>
          </p:nvPicPr>
          <p:blipFill rotWithShape="1">
            <a:blip r:embed="rId2"/>
            <a:srcRect l="7054" t="49749"/>
            <a:stretch/>
          </p:blipFill>
          <p:spPr>
            <a:xfrm>
              <a:off x="2079964" y="1928517"/>
              <a:ext cx="4886825" cy="2584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996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5963" y="3198519"/>
              <a:ext cx="1110542" cy="74036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5484518" y="2351852"/>
              <a:ext cx="159926" cy="10724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951111" y="2492963"/>
              <a:ext cx="1111957" cy="1017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817544" y="2615259"/>
              <a:ext cx="1087492" cy="9539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814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620075" y="1102600"/>
            <a:ext cx="1842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3D Shape</a:t>
            </a:r>
          </a:p>
        </p:txBody>
      </p:sp>
      <p:sp>
        <p:nvSpPr>
          <p:cNvPr id="1061" name="Shape 1061"/>
          <p:cNvSpPr txBox="1"/>
          <p:nvPr/>
        </p:nvSpPr>
        <p:spPr>
          <a:xfrm>
            <a:off x="3461579" y="1102698"/>
            <a:ext cx="1452858" cy="407913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Color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3461579" y="2054408"/>
            <a:ext cx="1452858" cy="407913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Tracking</a:t>
            </a:r>
          </a:p>
        </p:txBody>
      </p:sp>
      <p:cxnSp>
        <p:nvCxnSpPr>
          <p:cNvPr id="1063" name="Shape 1063"/>
          <p:cNvCxnSpPr/>
          <p:nvPr/>
        </p:nvCxnSpPr>
        <p:spPr>
          <a:xfrm>
            <a:off x="2133405" y="1517661"/>
            <a:ext cx="1560190" cy="5296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4" name="Shape 1064"/>
          <p:cNvCxnSpPr>
            <a:stCxn id="1061" idx="2"/>
            <a:endCxn id="1062" idx="0"/>
          </p:cNvCxnSpPr>
          <p:nvPr/>
        </p:nvCxnSpPr>
        <p:spPr>
          <a:xfrm>
            <a:off x="4188008" y="1510612"/>
            <a:ext cx="0" cy="54379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5" name="Shape 1065"/>
          <p:cNvCxnSpPr/>
          <p:nvPr/>
        </p:nvCxnSpPr>
        <p:spPr>
          <a:xfrm flipH="1">
            <a:off x="4682421" y="1517661"/>
            <a:ext cx="1560190" cy="5296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6" name="Shape 1066"/>
          <p:cNvSpPr txBox="1"/>
          <p:nvPr/>
        </p:nvSpPr>
        <p:spPr>
          <a:xfrm>
            <a:off x="5482601" y="1102600"/>
            <a:ext cx="2499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Motion History</a:t>
            </a:r>
          </a:p>
        </p:txBody>
      </p:sp>
      <p:sp>
        <p:nvSpPr>
          <p:cNvPr id="1067" name="Shape 1067"/>
          <p:cNvSpPr txBox="1"/>
          <p:nvPr/>
        </p:nvSpPr>
        <p:spPr>
          <a:xfrm>
            <a:off x="2048750" y="2411225"/>
            <a:ext cx="70952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b="1"/>
              <a:t>Robust to Occlusions, Viewpoint Changes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620075" y="1102600"/>
            <a:ext cx="1842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3D Shape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3461579" y="1102698"/>
            <a:ext cx="14528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Color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3461579" y="2054408"/>
            <a:ext cx="14528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Tracking</a:t>
            </a:r>
          </a:p>
        </p:txBody>
      </p:sp>
      <p:cxnSp>
        <p:nvCxnSpPr>
          <p:cNvPr id="1076" name="Shape 1076"/>
          <p:cNvCxnSpPr/>
          <p:nvPr/>
        </p:nvCxnSpPr>
        <p:spPr>
          <a:xfrm>
            <a:off x="2133405" y="1517661"/>
            <a:ext cx="1560299" cy="5297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7" name="Shape 1077"/>
          <p:cNvCxnSpPr>
            <a:stCxn id="1074" idx="2"/>
            <a:endCxn id="1075" idx="0"/>
          </p:cNvCxnSpPr>
          <p:nvPr/>
        </p:nvCxnSpPr>
        <p:spPr>
          <a:xfrm>
            <a:off x="4188029" y="1510698"/>
            <a:ext cx="0" cy="54370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8" name="Shape 1078"/>
          <p:cNvCxnSpPr/>
          <p:nvPr/>
        </p:nvCxnSpPr>
        <p:spPr>
          <a:xfrm flipH="1">
            <a:off x="4682311" y="1517661"/>
            <a:ext cx="1560299" cy="52979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9" name="Shape 1079"/>
          <p:cNvSpPr txBox="1"/>
          <p:nvPr/>
        </p:nvSpPr>
        <p:spPr>
          <a:xfrm>
            <a:off x="5482601" y="1102600"/>
            <a:ext cx="2499599" cy="408000"/>
          </a:xfrm>
          <a:prstGeom prst="rect">
            <a:avLst/>
          </a:prstGeom>
          <a:solidFill>
            <a:srgbClr val="4A86E8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Motion History</a:t>
            </a:r>
          </a:p>
        </p:txBody>
      </p:sp>
      <p:sp>
        <p:nvSpPr>
          <p:cNvPr id="1080" name="Shape 1080"/>
          <p:cNvSpPr txBox="1"/>
          <p:nvPr/>
        </p:nvSpPr>
        <p:spPr>
          <a:xfrm>
            <a:off x="2048750" y="2411225"/>
            <a:ext cx="70952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b="1"/>
              <a:t>Robust to Occlusions, Viewpoint Changes</a:t>
            </a:r>
          </a:p>
        </p:txBody>
      </p:sp>
      <p:sp>
        <p:nvSpPr>
          <p:cNvPr id="1081" name="Shape 1081"/>
          <p:cNvSpPr txBox="1"/>
          <p:nvPr/>
        </p:nvSpPr>
        <p:spPr>
          <a:xfrm>
            <a:off x="2048750" y="4468625"/>
            <a:ext cx="51519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b="1" dirty="0"/>
              <a:t>Runs in Real-time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b="1" dirty="0"/>
              <a:t>Robust to Initialization Errors</a:t>
            </a:r>
          </a:p>
        </p:txBody>
      </p:sp>
      <p:cxnSp>
        <p:nvCxnSpPr>
          <p:cNvPr id="1082" name="Shape 1082"/>
          <p:cNvCxnSpPr/>
          <p:nvPr/>
        </p:nvCxnSpPr>
        <p:spPr>
          <a:xfrm rot="10800000">
            <a:off x="221516" y="2834042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3" name="Shape 1083"/>
          <p:cNvCxnSpPr/>
          <p:nvPr/>
        </p:nvCxnSpPr>
        <p:spPr>
          <a:xfrm>
            <a:off x="221515" y="4468142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4" name="Shape 1084"/>
          <p:cNvCxnSpPr/>
          <p:nvPr/>
        </p:nvCxnSpPr>
        <p:spPr>
          <a:xfrm>
            <a:off x="221515" y="2997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5" name="Shape 1085"/>
          <p:cNvCxnSpPr/>
          <p:nvPr/>
        </p:nvCxnSpPr>
        <p:spPr>
          <a:xfrm>
            <a:off x="2064357" y="2997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6" name="Shape 1086"/>
          <p:cNvCxnSpPr/>
          <p:nvPr/>
        </p:nvCxnSpPr>
        <p:spPr>
          <a:xfrm>
            <a:off x="1147147" y="2997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220367" y="3671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88" name="Shape 1088"/>
          <p:cNvSpPr/>
          <p:nvPr/>
        </p:nvSpPr>
        <p:spPr>
          <a:xfrm>
            <a:off x="642241" y="3292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9" name="Shape 1089"/>
          <p:cNvSpPr/>
          <p:nvPr/>
        </p:nvSpPr>
        <p:spPr>
          <a:xfrm>
            <a:off x="1426000" y="3146483"/>
            <a:ext cx="395999" cy="3959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0" name="Shape 1090"/>
          <p:cNvSpPr/>
          <p:nvPr/>
        </p:nvSpPr>
        <p:spPr>
          <a:xfrm>
            <a:off x="642241" y="4028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>
            <a:off x="1563655" y="4027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92" name="Shape 1092"/>
          <p:cNvCxnSpPr/>
          <p:nvPr/>
        </p:nvCxnSpPr>
        <p:spPr>
          <a:xfrm rot="10800000">
            <a:off x="3421916" y="2834042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3" name="Shape 1093"/>
          <p:cNvCxnSpPr/>
          <p:nvPr/>
        </p:nvCxnSpPr>
        <p:spPr>
          <a:xfrm>
            <a:off x="3421915" y="4468142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4" name="Shape 1094"/>
          <p:cNvCxnSpPr/>
          <p:nvPr/>
        </p:nvCxnSpPr>
        <p:spPr>
          <a:xfrm>
            <a:off x="3421915" y="2997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5" name="Shape 1095"/>
          <p:cNvCxnSpPr/>
          <p:nvPr/>
        </p:nvCxnSpPr>
        <p:spPr>
          <a:xfrm>
            <a:off x="5264757" y="2997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6" name="Shape 1096"/>
          <p:cNvCxnSpPr/>
          <p:nvPr/>
        </p:nvCxnSpPr>
        <p:spPr>
          <a:xfrm>
            <a:off x="4347547" y="2997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7" name="Shape 1097"/>
          <p:cNvCxnSpPr/>
          <p:nvPr/>
        </p:nvCxnSpPr>
        <p:spPr>
          <a:xfrm>
            <a:off x="3420767" y="3671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98" name="Shape 1098"/>
          <p:cNvSpPr/>
          <p:nvPr/>
        </p:nvSpPr>
        <p:spPr>
          <a:xfrm>
            <a:off x="3842641" y="3292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3842641" y="4028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4764055" y="4027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01" name="Shape 1101"/>
          <p:cNvCxnSpPr/>
          <p:nvPr/>
        </p:nvCxnSpPr>
        <p:spPr>
          <a:xfrm rot="10800000">
            <a:off x="6874242" y="2834042"/>
            <a:ext cx="0" cy="16341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2" name="Shape 1102"/>
          <p:cNvCxnSpPr/>
          <p:nvPr/>
        </p:nvCxnSpPr>
        <p:spPr>
          <a:xfrm>
            <a:off x="6874240" y="4468142"/>
            <a:ext cx="21207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3" name="Shape 1103"/>
          <p:cNvCxnSpPr/>
          <p:nvPr/>
        </p:nvCxnSpPr>
        <p:spPr>
          <a:xfrm>
            <a:off x="6874240" y="2997671"/>
            <a:ext cx="18425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4" name="Shape 1104"/>
          <p:cNvCxnSpPr/>
          <p:nvPr/>
        </p:nvCxnSpPr>
        <p:spPr>
          <a:xfrm>
            <a:off x="8717082" y="2997671"/>
            <a:ext cx="0" cy="14702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5" name="Shape 1105"/>
          <p:cNvCxnSpPr/>
          <p:nvPr/>
        </p:nvCxnSpPr>
        <p:spPr>
          <a:xfrm>
            <a:off x="7799872" y="2997671"/>
            <a:ext cx="0" cy="14640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6" name="Shape 1106"/>
          <p:cNvCxnSpPr/>
          <p:nvPr/>
        </p:nvCxnSpPr>
        <p:spPr>
          <a:xfrm>
            <a:off x="6873092" y="3671201"/>
            <a:ext cx="18504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07" name="Shape 1107"/>
          <p:cNvSpPr/>
          <p:nvPr/>
        </p:nvSpPr>
        <p:spPr>
          <a:xfrm>
            <a:off x="7294966" y="3292346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7294966" y="4028635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8216380" y="4027577"/>
            <a:ext cx="84000" cy="84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10" name="Shape 1110"/>
          <p:cNvCxnSpPr/>
          <p:nvPr/>
        </p:nvCxnSpPr>
        <p:spPr>
          <a:xfrm>
            <a:off x="2407800" y="3674400"/>
            <a:ext cx="730799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1" name="Shape 1111"/>
          <p:cNvCxnSpPr/>
          <p:nvPr/>
        </p:nvCxnSpPr>
        <p:spPr>
          <a:xfrm>
            <a:off x="5630675" y="3674400"/>
            <a:ext cx="768299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2" name="Shape 1112"/>
          <p:cNvCxnSpPr/>
          <p:nvPr/>
        </p:nvCxnSpPr>
        <p:spPr>
          <a:xfrm>
            <a:off x="4340071" y="3311492"/>
            <a:ext cx="9246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3" name="Shape 1113"/>
          <p:cNvSpPr/>
          <p:nvPr/>
        </p:nvSpPr>
        <p:spPr>
          <a:xfrm>
            <a:off x="4519372" y="3104029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4965583" y="3104034"/>
            <a:ext cx="83399" cy="833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15" name="Shape 1115"/>
          <p:cNvCxnSpPr/>
          <p:nvPr/>
        </p:nvCxnSpPr>
        <p:spPr>
          <a:xfrm>
            <a:off x="4784199" y="2992474"/>
            <a:ext cx="0" cy="6693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6" name="Shape 1116"/>
          <p:cNvSpPr/>
          <p:nvPr/>
        </p:nvSpPr>
        <p:spPr>
          <a:xfrm>
            <a:off x="4448407" y="3368943"/>
            <a:ext cx="215400" cy="2154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>
            <a:off x="4889208" y="3364133"/>
            <a:ext cx="225000" cy="2250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18" name="Shape 1118"/>
          <p:cNvCxnSpPr/>
          <p:nvPr/>
        </p:nvCxnSpPr>
        <p:spPr>
          <a:xfrm>
            <a:off x="7807796" y="3308662"/>
            <a:ext cx="916500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9" name="Shape 1119"/>
          <p:cNvSpPr/>
          <p:nvPr/>
        </p:nvSpPr>
        <p:spPr>
          <a:xfrm>
            <a:off x="7985506" y="3103040"/>
            <a:ext cx="82499" cy="824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8427757" y="3103045"/>
            <a:ext cx="82499" cy="824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21" name="Shape 1121"/>
          <p:cNvCxnSpPr/>
          <p:nvPr/>
        </p:nvCxnSpPr>
        <p:spPr>
          <a:xfrm>
            <a:off x="8247982" y="2992474"/>
            <a:ext cx="0" cy="6636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2" name="Shape 1122"/>
          <p:cNvCxnSpPr/>
          <p:nvPr/>
        </p:nvCxnSpPr>
        <p:spPr>
          <a:xfrm>
            <a:off x="8023304" y="3306708"/>
            <a:ext cx="0" cy="3492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3" name="Shape 1123"/>
          <p:cNvCxnSpPr/>
          <p:nvPr/>
        </p:nvCxnSpPr>
        <p:spPr>
          <a:xfrm rot="10800000" flipH="1">
            <a:off x="7812741" y="3480707"/>
            <a:ext cx="458399" cy="599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24" name="Shape 1124"/>
          <p:cNvSpPr/>
          <p:nvPr/>
        </p:nvSpPr>
        <p:spPr>
          <a:xfrm>
            <a:off x="7852015" y="3327211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>
            <a:off x="8095233" y="3351669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26" name="Shape 1126"/>
          <p:cNvCxnSpPr/>
          <p:nvPr/>
        </p:nvCxnSpPr>
        <p:spPr>
          <a:xfrm>
            <a:off x="8257117" y="3481307"/>
            <a:ext cx="475199" cy="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27" name="Shape 1127"/>
          <p:cNvSpPr/>
          <p:nvPr/>
        </p:nvSpPr>
        <p:spPr>
          <a:xfrm>
            <a:off x="8313188" y="3351669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8" name="Shape 1128"/>
          <p:cNvSpPr/>
          <p:nvPr/>
        </p:nvSpPr>
        <p:spPr>
          <a:xfrm>
            <a:off x="8539609" y="3351669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9" name="Shape 1129"/>
          <p:cNvSpPr/>
          <p:nvPr/>
        </p:nvSpPr>
        <p:spPr>
          <a:xfrm>
            <a:off x="8539603" y="3525364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0" name="Shape 1130"/>
          <p:cNvSpPr/>
          <p:nvPr/>
        </p:nvSpPr>
        <p:spPr>
          <a:xfrm>
            <a:off x="8313193" y="3526160"/>
            <a:ext cx="84900" cy="84900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31" name="Shape 1131"/>
          <p:cNvCxnSpPr/>
          <p:nvPr/>
        </p:nvCxnSpPr>
        <p:spPr>
          <a:xfrm>
            <a:off x="8467679" y="3306708"/>
            <a:ext cx="0" cy="349200"/>
          </a:xfrm>
          <a:prstGeom prst="straightConnector1">
            <a:avLst/>
          </a:prstGeom>
          <a:noFill/>
          <a:ln w="19050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2" name="Shape 1132"/>
          <p:cNvSpPr/>
          <p:nvPr/>
        </p:nvSpPr>
        <p:spPr>
          <a:xfrm>
            <a:off x="7852015" y="3504959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8059390" y="3504959"/>
            <a:ext cx="129299" cy="129299"/>
          </a:xfrm>
          <a:prstGeom prst="ellipse">
            <a:avLst/>
          </a:prstGeom>
          <a:solidFill>
            <a:srgbClr val="1155CC"/>
          </a:solidFill>
          <a:ln w="19050" cap="flat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7335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in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2014" y="0"/>
            <a:ext cx="3921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7915" y="893703"/>
            <a:ext cx="5377107" cy="4202762"/>
            <a:chOff x="1547915" y="893703"/>
            <a:chExt cx="5377107" cy="4202762"/>
          </a:xfrm>
        </p:grpSpPr>
        <p:pic>
          <p:nvPicPr>
            <p:cNvPr id="4" name="Shape 1846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608897" y="893703"/>
              <a:ext cx="5316125" cy="3987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274525" y="4634800"/>
              <a:ext cx="29155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Delta Color Value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894451" y="2440869"/>
              <a:ext cx="17685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Probability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Number of Points</a:t>
            </a:r>
            <a:endParaRPr lang="en-US" dirty="0"/>
          </a:p>
        </p:txBody>
      </p:sp>
      <p:pic>
        <p:nvPicPr>
          <p:cNvPr id="4" name="Picture 3" descr="numpoint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48" y="977900"/>
            <a:ext cx="54483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Distance</a:t>
            </a:r>
            <a:endParaRPr lang="en-US" dirty="0"/>
          </a:p>
        </p:txBody>
      </p:sp>
      <p:pic>
        <p:nvPicPr>
          <p:cNvPr id="4" name="Picture 3" descr="distancecompa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61" y="990600"/>
            <a:ext cx="5207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Number of Frames</a:t>
            </a:r>
            <a:endParaRPr lang="en-US" dirty="0"/>
          </a:p>
        </p:txBody>
      </p:sp>
      <p:pic>
        <p:nvPicPr>
          <p:cNvPr id="4" name="Picture 3" descr="error_numframe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82" y="1079500"/>
            <a:ext cx="5397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Number of Frames</a:t>
            </a:r>
            <a:endParaRPr lang="en-US" dirty="0"/>
          </a:p>
        </p:txBody>
      </p:sp>
      <p:pic>
        <p:nvPicPr>
          <p:cNvPr id="3" name="Picture 2" descr="error_numframes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025406"/>
            <a:ext cx="5152790" cy="41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nent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0"/>
            <a:ext cx="62801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2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/>
          <a:srcRect l="6034" r="14662" b="19002"/>
          <a:stretch/>
        </p:blipFill>
        <p:spPr>
          <a:xfrm>
            <a:off x="4745650" y="2047681"/>
            <a:ext cx="4236599" cy="2202024"/>
          </a:xfrm>
          <a:prstGeom prst="rect">
            <a:avLst/>
          </a:prstGeom>
        </p:spPr>
      </p:pic>
      <p:sp>
        <p:nvSpPr>
          <p:cNvPr id="197" name="Shape 197"/>
          <p:cNvSpPr/>
          <p:nvPr/>
        </p:nvSpPr>
        <p:spPr>
          <a:xfrm>
            <a:off x="6861885" y="4117716"/>
            <a:ext cx="133199" cy="131999"/>
          </a:xfrm>
          <a:prstGeom prst="ellips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/>
          <a:srcRect l="1957" r="1114"/>
          <a:stretch/>
        </p:blipFill>
        <p:spPr>
          <a:xfrm>
            <a:off x="4745650" y="2293931"/>
            <a:ext cx="4236599" cy="2013600"/>
          </a:xfrm>
          <a:prstGeom prst="rect">
            <a:avLst/>
          </a:prstGeom>
        </p:spPr>
      </p:pic>
      <p:sp>
        <p:nvSpPr>
          <p:cNvPr id="199" name="Shape 199"/>
          <p:cNvSpPr/>
          <p:nvPr/>
        </p:nvSpPr>
        <p:spPr>
          <a:xfrm>
            <a:off x="4402459" y="1952625"/>
            <a:ext cx="4712999" cy="3413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67400" y="2291012"/>
            <a:ext cx="4225200" cy="2007000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Velocity Estimation</a:t>
            </a:r>
          </a:p>
        </p:txBody>
      </p:sp>
      <p:sp>
        <p:nvSpPr>
          <p:cNvPr id="203" name="Shape 203"/>
          <p:cNvSpPr/>
          <p:nvPr/>
        </p:nvSpPr>
        <p:spPr>
          <a:xfrm>
            <a:off x="4365875" y="2304731"/>
            <a:ext cx="487200" cy="1995599"/>
          </a:xfrm>
          <a:prstGeom prst="rect">
            <a:avLst/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pic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24" y="2298119"/>
            <a:ext cx="4242816" cy="2017776"/>
          </a:xfrm>
          <a:prstGeom prst="rect">
            <a:avLst/>
          </a:prstGeom>
        </p:spPr>
      </p:pic>
      <p:pic>
        <p:nvPicPr>
          <p:cNvPr id="14" name="Picture 13" descr="picb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" y="2424629"/>
            <a:ext cx="2639568" cy="2011680"/>
          </a:xfrm>
          <a:prstGeom prst="rect">
            <a:avLst/>
          </a:prstGeom>
        </p:spPr>
      </p:pic>
      <p:sp>
        <p:nvSpPr>
          <p:cNvPr id="204" name="Shape 204"/>
          <p:cNvSpPr/>
          <p:nvPr/>
        </p:nvSpPr>
        <p:spPr>
          <a:xfrm>
            <a:off x="-56225" y="2008363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1848150" y="1770375"/>
            <a:ext cx="765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t+1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687475" y="1770375"/>
            <a:ext cx="487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t</a:t>
            </a:r>
          </a:p>
        </p:txBody>
      </p:sp>
      <p:sp>
        <p:nvSpPr>
          <p:cNvPr id="15" name="Shape 204"/>
          <p:cNvSpPr/>
          <p:nvPr/>
        </p:nvSpPr>
        <p:spPr>
          <a:xfrm>
            <a:off x="113814" y="4294886"/>
            <a:ext cx="9114599" cy="3032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7112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21321</TotalTime>
  <Words>2147</Words>
  <Application>Microsoft Macintosh PowerPoint</Application>
  <PresentationFormat>On-screen Show (16:9)</PresentationFormat>
  <Paragraphs>343</Paragraphs>
  <Slides>86</Slides>
  <Notes>57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simple-light</vt:lpstr>
      <vt:lpstr>Custom Theme</vt:lpstr>
      <vt:lpstr>Office Theme</vt:lpstr>
      <vt:lpstr>PowerPoint Presentation</vt:lpstr>
      <vt:lpstr>PowerPoint Presentation</vt:lpstr>
      <vt:lpstr>PowerPoint Presentation</vt:lpstr>
      <vt:lpstr>Motivation</vt:lpstr>
      <vt:lpstr>System</vt:lpstr>
      <vt:lpstr>System</vt:lpstr>
      <vt:lpstr>System</vt:lpstr>
      <vt:lpstr>Velocity Estimation</vt:lpstr>
      <vt:lpstr>Velocity Estimation</vt:lpstr>
      <vt:lpstr>Velocity Estimation</vt:lpstr>
      <vt:lpstr>Velocity Estimation</vt:lpstr>
      <vt:lpstr>Velocity Estimation</vt:lpstr>
      <vt:lpstr>ICP Baseline</vt:lpstr>
      <vt:lpstr>ICP Baseline</vt:lpstr>
      <vt:lpstr>ICP Baseline</vt:lpstr>
      <vt:lpstr>ICP Baseline</vt:lpstr>
      <vt:lpstr>ICP Baseline</vt:lpstr>
      <vt:lpstr>Tracking Probability</vt:lpstr>
      <vt:lpstr>Velocity Estimation</vt:lpstr>
      <vt:lpstr>Velocity Estimation</vt:lpstr>
      <vt:lpstr>Velocity Estimation</vt:lpstr>
      <vt:lpstr>Velocity Estimation</vt:lpstr>
      <vt:lpstr>Velocity Estimation</vt:lpstr>
      <vt:lpstr>Velocity Estimation</vt:lpstr>
      <vt:lpstr>Velocity Estimation</vt:lpstr>
      <vt:lpstr>Velocity Estimation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Tracking Probability</vt:lpstr>
      <vt:lpstr>PowerPoint Presentation</vt:lpstr>
      <vt:lpstr>Color Probability</vt:lpstr>
      <vt:lpstr>Including Color</vt:lpstr>
      <vt:lpstr>Including Color</vt:lpstr>
      <vt:lpstr>Including Color</vt:lpstr>
      <vt:lpstr>Including Color</vt:lpstr>
      <vt:lpstr>Including Color</vt:lpstr>
      <vt:lpstr>Including Color</vt:lpstr>
      <vt:lpstr>Including Color</vt:lpstr>
      <vt:lpstr>Including Color</vt:lpstr>
      <vt:lpstr>Probabilistic Framework</vt:lpstr>
      <vt:lpstr>Tracking Probability</vt:lpstr>
      <vt:lpstr>Tracking Probability</vt:lpstr>
      <vt:lpstr>Tracking Probability</vt:lpstr>
      <vt:lpstr>Dynamic Decomposition</vt:lpstr>
      <vt:lpstr>Dynamic Decomposition</vt:lpstr>
      <vt:lpstr>Dynamic Decomposition</vt:lpstr>
      <vt:lpstr>Dynamic Decomposition</vt:lpstr>
      <vt:lpstr>Annealing</vt:lpstr>
      <vt:lpstr>Annealing</vt:lpstr>
      <vt:lpstr>Annealing</vt:lpstr>
      <vt:lpstr>Algorithm</vt:lpstr>
      <vt:lpstr>Algorithm</vt:lpstr>
      <vt:lpstr>Algorithm</vt:lpstr>
      <vt:lpstr>Annealing</vt:lpstr>
      <vt:lpstr>Anytime Tracker</vt:lpstr>
      <vt:lpstr>Anytime Tracker</vt:lpstr>
      <vt:lpstr>Comparisons</vt:lpstr>
      <vt:lpstr>Comparisons</vt:lpstr>
      <vt:lpstr>Comparisons</vt:lpstr>
      <vt:lpstr>PowerPoint Presentation</vt:lpstr>
      <vt:lpstr>PowerPoint Presentation</vt:lpstr>
      <vt:lpstr>Models</vt:lpstr>
      <vt:lpstr>Quantitative Evaluation 2</vt:lpstr>
      <vt:lpstr>Sampling Strategies</vt:lpstr>
      <vt:lpstr>Advantages over Radar</vt:lpstr>
      <vt:lpstr>Conclusions</vt:lpstr>
      <vt:lpstr>Conclusions</vt:lpstr>
      <vt:lpstr>PowerPoint Presentation</vt:lpstr>
      <vt:lpstr>Color Probability</vt:lpstr>
      <vt:lpstr>Error vs Number of Points</vt:lpstr>
      <vt:lpstr>Error vs Distance</vt:lpstr>
      <vt:lpstr>Error vs Number of Frames</vt:lpstr>
      <vt:lpstr>Error vs Number of Frames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3D Shape, Color, and Motion for Robust Anytime Tracking</dc:title>
  <cp:lastModifiedBy>David Held</cp:lastModifiedBy>
  <cp:revision>106</cp:revision>
  <dcterms:modified xsi:type="dcterms:W3CDTF">2014-08-29T19:19:33Z</dcterms:modified>
</cp:coreProperties>
</file>